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2" r:id="rId6"/>
    <p:sldId id="263" r:id="rId7"/>
    <p:sldId id="283" r:id="rId8"/>
    <p:sldId id="259" r:id="rId9"/>
    <p:sldId id="264" r:id="rId10"/>
    <p:sldId id="284" r:id="rId11"/>
    <p:sldId id="285" r:id="rId12"/>
    <p:sldId id="286" r:id="rId13"/>
    <p:sldId id="287" r:id="rId14"/>
    <p:sldId id="288" r:id="rId15"/>
    <p:sldId id="260" r:id="rId16"/>
    <p:sldId id="270" r:id="rId17"/>
    <p:sldId id="290" r:id="rId18"/>
    <p:sldId id="291" r:id="rId19"/>
    <p:sldId id="292" r:id="rId20"/>
    <p:sldId id="293" r:id="rId21"/>
    <p:sldId id="261" r:id="rId22"/>
    <p:sldId id="274" r:id="rId23"/>
    <p:sldId id="308" r:id="rId24"/>
    <p:sldId id="279" r:id="rId25"/>
    <p:sldId id="278" r:id="rId2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9" d="100"/>
          <a:sy n="119" d="100"/>
        </p:scale>
        <p:origin x="594" y="9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1F6A4ED-B612-40EC-8E90-83F3009E230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FB5A18-D654-4759-B2EC-A7793F083C4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1F6A4ED-B612-40EC-8E90-83F3009E2301}"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8FB5A18-D654-4759-B2EC-A7793F083C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5.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55" y="2662555"/>
            <a:ext cx="9144000" cy="224155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5"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a:t>延时文字</a:t>
            </a:r>
            <a:endParaRPr lang="zh-CN" altLang="en-US" dirty="0"/>
          </a:p>
        </p:txBody>
      </p:sp>
      <p:sp>
        <p:nvSpPr>
          <p:cNvPr id="8" name="圆角矩形 7"/>
          <p:cNvSpPr/>
          <p:nvPr/>
        </p:nvSpPr>
        <p:spPr>
          <a:xfrm>
            <a:off x="1970405" y="3319780"/>
            <a:ext cx="5567680" cy="431800"/>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1" name="TextBox 1"/>
          <p:cNvSpPr txBox="1"/>
          <p:nvPr/>
        </p:nvSpPr>
        <p:spPr>
          <a:xfrm>
            <a:off x="1524635" y="2611120"/>
            <a:ext cx="6701790" cy="643890"/>
          </a:xfrm>
          <a:prstGeom prst="rect">
            <a:avLst/>
          </a:prstGeom>
          <a:noFill/>
        </p:spPr>
        <p:txBody>
          <a:bodyPr wrap="square" lIns="91413" tIns="45706" rIns="91413" bIns="45706"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网店工商信息图片文字提取系统</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23" name="TextBox 4"/>
          <p:cNvSpPr txBox="1"/>
          <p:nvPr/>
        </p:nvSpPr>
        <p:spPr>
          <a:xfrm>
            <a:off x="2214245" y="3912870"/>
            <a:ext cx="5080635" cy="306705"/>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计算机科学与工程学院计算机科学与技术系</a:t>
            </a:r>
            <a:r>
              <a:rPr lang="en-US" altLang="zh-CN" sz="1400" b="1" dirty="0">
                <a:solidFill>
                  <a:schemeClr val="bg1"/>
                </a:solidFill>
                <a:latin typeface="微软雅黑" panose="020B0503020204020204" pitchFamily="34" charset="-122"/>
                <a:ea typeface="微软雅黑" panose="020B0503020204020204" pitchFamily="34" charset="-122"/>
              </a:rPr>
              <a:t>2018</a:t>
            </a:r>
            <a:r>
              <a:rPr lang="zh-CN" altLang="en-US" sz="1400" b="1" dirty="0">
                <a:solidFill>
                  <a:schemeClr val="bg1"/>
                </a:solidFill>
                <a:latin typeface="微软雅黑" panose="020B0503020204020204" pitchFamily="34" charset="-122"/>
                <a:ea typeface="微软雅黑" panose="020B0503020204020204" pitchFamily="34" charset="-122"/>
              </a:rPr>
              <a:t>年级卓越班</a:t>
            </a:r>
            <a:r>
              <a:rPr lang="zh-CN" altLang="en-US" sz="1400" dirty="0">
                <a:solidFill>
                  <a:schemeClr val="bg1"/>
                </a:solidFill>
                <a:latin typeface="微软雅黑" panose="020B0503020204020204" pitchFamily="34" charset="-122"/>
                <a:ea typeface="微软雅黑" panose="020B0503020204020204" pitchFamily="34" charset="-122"/>
              </a:rPr>
              <a:t>        </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TextBox 5"/>
          <p:cNvSpPr txBox="1"/>
          <p:nvPr/>
        </p:nvSpPr>
        <p:spPr>
          <a:xfrm>
            <a:off x="2457919" y="4381044"/>
            <a:ext cx="3756591" cy="306705"/>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答辩</a:t>
            </a:r>
            <a:r>
              <a:rPr lang="zh-CN" altLang="en-US" sz="1400" b="1" dirty="0">
                <a:solidFill>
                  <a:schemeClr val="bg1"/>
                </a:solidFill>
                <a:latin typeface="微软雅黑" panose="020B0503020204020204" pitchFamily="34" charset="-122"/>
                <a:ea typeface="微软雅黑" panose="020B0503020204020204" pitchFamily="34" charset="-122"/>
              </a:rPr>
              <a:t>人：天马行空队           导师：代祖华</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25" name="Alan Walker - Fade - 纯音乐版">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cstate="print"/>
          <a:stretch>
            <a:fillRect/>
          </a:stretch>
        </p:blipFill>
        <p:spPr>
          <a:xfrm>
            <a:off x="-1254235" y="2265577"/>
            <a:ext cx="609600" cy="609600"/>
          </a:xfrm>
          <a:prstGeom prst="rect">
            <a:avLst/>
          </a:prstGeom>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29815" y="704468"/>
            <a:ext cx="1248509" cy="1248509"/>
          </a:xfrm>
          <a:prstGeom prst="rect">
            <a:avLst/>
          </a:prstGeom>
        </p:spPr>
      </p:pic>
      <p:sp>
        <p:nvSpPr>
          <p:cNvPr id="3" name="文本框 2"/>
          <p:cNvSpPr txBox="1"/>
          <p:nvPr/>
        </p:nvSpPr>
        <p:spPr>
          <a:xfrm>
            <a:off x="1970405" y="3345180"/>
            <a:ext cx="7913370" cy="368300"/>
          </a:xfrm>
          <a:prstGeom prst="rect">
            <a:avLst/>
          </a:prstGeom>
          <a:noFill/>
        </p:spPr>
        <p:txBody>
          <a:bodyPr wrap="square" rtlCol="0">
            <a:spAutoFit/>
          </a:bodyPr>
          <a:p>
            <a:r>
              <a:rPr lang="zh-CN" altLang="en-US" sz="1800" b="1">
                <a:solidFill>
                  <a:schemeClr val="bg1"/>
                </a:solidFill>
              </a:rPr>
              <a:t>Shop business information picture text extraction system</a:t>
            </a:r>
            <a:endParaRPr lang="zh-CN" altLang="en-US" sz="1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2400"/>
                                        <p:tgtEl>
                                          <p:spTgt spid="4"/>
                                        </p:tgtEl>
                                        <p:attrNameLst>
                                          <p:attrName>ppt_x</p:attrName>
                                        </p:attrNameLst>
                                      </p:cBhvr>
                                      <p:tavLst>
                                        <p:tav tm="0">
                                          <p:val>
                                            <p:strVal val="#ppt_x-#ppt_w*1.125000"/>
                                          </p:val>
                                        </p:tav>
                                        <p:tav tm="100000">
                                          <p:val>
                                            <p:strVal val="#ppt_x"/>
                                          </p:val>
                                        </p:tav>
                                      </p:tavLst>
                                    </p:anim>
                                    <p:animEffect transition="in" filter="wipe(right)">
                                      <p:cBhvr>
                                        <p:cTn id="22" dur="2400"/>
                                        <p:tgtEl>
                                          <p:spTgt spid="4"/>
                                        </p:tgtEl>
                                      </p:cBhvr>
                                    </p:animEffect>
                                  </p:childTnLst>
                                </p:cTn>
                              </p:par>
                              <p:par>
                                <p:cTn id="23" presetID="2" presetClass="entr" presetSubtype="2" fill="hold" grpId="0" nodeType="withEffect">
                                  <p:stCondLst>
                                    <p:cond delay="1700"/>
                                  </p:stCondLst>
                                  <p:iterate type="lt">
                                    <p:tmPct val="23333"/>
                                  </p:iterate>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par>
                          <p:cTn id="27" fill="hold">
                            <p:stCondLst>
                              <p:cond delay="4217"/>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4717"/>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5217"/>
                            </p:stCondLst>
                            <p:childTnLst>
                              <p:par>
                                <p:cTn id="36" presetID="22" presetClass="entr" presetSubtype="2"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right)">
                                      <p:cBhvr>
                                        <p:cTn id="38" dur="500"/>
                                        <p:tgtEl>
                                          <p:spTgt spid="24"/>
                                        </p:tgtEl>
                                      </p:cBhvr>
                                    </p:animEffect>
                                  </p:childTnLst>
                                </p:cTn>
                              </p:par>
                            </p:childTnLst>
                          </p:cTn>
                        </p:par>
                        <p:par>
                          <p:cTn id="39" fill="hold">
                            <p:stCondLst>
                              <p:cond delay="5717"/>
                            </p:stCondLst>
                            <p:childTnLst>
                              <p:par>
                                <p:cTn id="40" presetID="42" presetClass="entr" presetSubtype="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2000"/>
                                        <p:tgtEl>
                                          <p:spTgt spid="7"/>
                                        </p:tgtEl>
                                      </p:cBhvr>
                                    </p:animEffect>
                                    <p:anim calcmode="lin" valueType="num">
                                      <p:cBhvr>
                                        <p:cTn id="43" dur="2000" fill="hold"/>
                                        <p:tgtEl>
                                          <p:spTgt spid="7"/>
                                        </p:tgtEl>
                                        <p:attrNameLst>
                                          <p:attrName>ppt_x</p:attrName>
                                        </p:attrNameLst>
                                      </p:cBhvr>
                                      <p:tavLst>
                                        <p:tav tm="0">
                                          <p:val>
                                            <p:strVal val="#ppt_x"/>
                                          </p:val>
                                        </p:tav>
                                        <p:tav tm="100000">
                                          <p:val>
                                            <p:strVal val="#ppt_x"/>
                                          </p:val>
                                        </p:tav>
                                      </p:tavLst>
                                    </p:anim>
                                    <p:anim calcmode="lin" valueType="num">
                                      <p:cBhvr>
                                        <p:cTn id="44"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 repeatCount="indefinite" fill="remove" display="0">
                  <p:stCondLst>
                    <p:cond delay="indefinite"/>
                  </p:stCondLst>
                  <p:endCondLst>
                    <p:cond evt="onStopAudio" delay="0">
                      <p:tgtEl>
                        <p:sldTgt/>
                      </p:tgtEl>
                    </p:cond>
                  </p:endCondLst>
                </p:cTn>
                <p:tgtEl>
                  <p:spTgt spid="25"/>
                </p:tgtEl>
              </p:cMediaNode>
            </p:audio>
          </p:childTnLst>
        </p:cTn>
      </p:par>
    </p:tnLst>
    <p:bldLst>
      <p:bldP spid="4" grpId="0" bldLvl="0" animBg="1"/>
      <p:bldP spid="7" grpId="0"/>
      <p:bldP spid="8" grpId="0" bldLvl="0" animBg="1"/>
      <p:bldP spid="21" grpId="0"/>
      <p:bldP spid="23"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1300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3.E-R</a:t>
            </a:r>
            <a:r>
              <a:rPr lang="zh-CN" altLang="en-US" sz="2000" spc="300" dirty="0">
                <a:latin typeface="方正兰亭细黑_GBK" pitchFamily="2" charset="-122"/>
                <a:ea typeface="方正兰亭细黑_GBK" pitchFamily="2" charset="-122"/>
              </a:rPr>
              <a:t>图</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17" name="图片 17" descr="ER图"/>
          <p:cNvPicPr>
            <a:picLocks noChangeAspect="1"/>
          </p:cNvPicPr>
          <p:nvPr/>
        </p:nvPicPr>
        <p:blipFill>
          <a:blip r:embed="rId2"/>
          <a:stretch>
            <a:fillRect/>
          </a:stretch>
        </p:blipFill>
        <p:spPr>
          <a:xfrm>
            <a:off x="1999615" y="869315"/>
            <a:ext cx="6899275" cy="4164330"/>
          </a:xfrm>
          <a:prstGeom prst="rect">
            <a:avLst/>
          </a:prstGeom>
        </p:spPr>
      </p:pic>
      <p:grpSp>
        <p:nvGrpSpPr>
          <p:cNvPr id="13" name="组合 12"/>
          <p:cNvGrpSpPr/>
          <p:nvPr/>
        </p:nvGrpSpPr>
        <p:grpSpPr>
          <a:xfrm>
            <a:off x="125730" y="927100"/>
            <a:ext cx="1638935" cy="3552825"/>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230505" y="1203325"/>
            <a:ext cx="1429385" cy="2999740"/>
          </a:xfrm>
          <a:prstGeom prst="rect">
            <a:avLst/>
          </a:prstGeom>
          <a:noFill/>
        </p:spPr>
        <p:txBody>
          <a:bodyPr wrap="square" rtlCol="0">
            <a:spAutoFit/>
          </a:bodyPr>
          <a:p>
            <a:r>
              <a:rPr lang="zh-CN" altLang="en-US" b="1">
                <a:latin typeface="华文楷体" panose="02010600040101010101" charset="-122"/>
                <a:ea typeface="华文楷体" panose="02010600040101010101" charset="-122"/>
                <a:cs typeface="华文楷体" panose="02010600040101010101" charset="-122"/>
              </a:rPr>
              <a:t>数据库的逻辑结构设计就是把概念结构设计阶段设计好的基本实体-关系图转换为与选用的数据库管理系统产品所支持的数据模型相符合的逻辑结构。所以需要先设计实体-关系图，本项目的全局E-R模型如图所示。</a:t>
            </a: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5948680" cy="398780"/>
          </a:xfrm>
          <a:prstGeom prst="rect">
            <a:avLst/>
          </a:prstGeom>
          <a:noFill/>
        </p:spPr>
        <p:txBody>
          <a:bodyPr wrap="none" rtlCol="0">
            <a:spAutoFit/>
          </a:bodyPr>
          <a:lstStyle/>
          <a:p>
            <a:pPr algn="l"/>
            <a:r>
              <a:rPr lang="en-US" altLang="zh-CN" sz="2000" spc="300" dirty="0">
                <a:latin typeface="方正兰亭细黑_GBK" pitchFamily="2" charset="-122"/>
                <a:ea typeface="方正兰亭细黑_GBK" pitchFamily="2" charset="-122"/>
              </a:rPr>
              <a:t>4.</a:t>
            </a:r>
            <a:r>
              <a:rPr lang="zh-CN" altLang="en-US" sz="2000" spc="300" dirty="0">
                <a:latin typeface="方正兰亭细黑_GBK" pitchFamily="2" charset="-122"/>
                <a:ea typeface="方正兰亭细黑_GBK" pitchFamily="2" charset="-122"/>
              </a:rPr>
              <a:t>通过Power Designer生成的概念模型CDM</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3" name="图片 23" descr="企业微信截图_16230664785094(2)"/>
          <p:cNvPicPr>
            <a:picLocks noChangeAspect="1"/>
          </p:cNvPicPr>
          <p:nvPr/>
        </p:nvPicPr>
        <p:blipFill>
          <a:blip r:embed="rId2"/>
          <a:stretch>
            <a:fillRect/>
          </a:stretch>
        </p:blipFill>
        <p:spPr>
          <a:xfrm>
            <a:off x="731520" y="731520"/>
            <a:ext cx="7426325" cy="43059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1973580" cy="398780"/>
          </a:xfrm>
          <a:prstGeom prst="rect">
            <a:avLst/>
          </a:prstGeom>
          <a:noFill/>
        </p:spPr>
        <p:txBody>
          <a:bodyPr wrap="none" rtlCol="0">
            <a:spAutoFit/>
          </a:bodyPr>
          <a:lstStyle/>
          <a:p>
            <a:pPr algn="l"/>
            <a:r>
              <a:rPr lang="en-US" altLang="zh-CN" sz="2000" spc="300" dirty="0">
                <a:latin typeface="方正兰亭细黑_GBK" pitchFamily="2" charset="-122"/>
                <a:ea typeface="方正兰亭细黑_GBK" pitchFamily="2" charset="-122"/>
              </a:rPr>
              <a:t>5.</a:t>
            </a:r>
            <a:r>
              <a:rPr lang="zh-CN" altLang="en-US" sz="2000" spc="300" dirty="0">
                <a:latin typeface="方正兰亭细黑_GBK" pitchFamily="2" charset="-122"/>
                <a:ea typeface="方正兰亭细黑_GBK" pitchFamily="2" charset="-122"/>
              </a:rPr>
              <a:t>数据流程图</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grpSp>
        <p:nvGrpSpPr>
          <p:cNvPr id="13" name="组合 12"/>
          <p:cNvGrpSpPr/>
          <p:nvPr/>
        </p:nvGrpSpPr>
        <p:grpSpPr>
          <a:xfrm>
            <a:off x="125730" y="927100"/>
            <a:ext cx="1638935" cy="4028440"/>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238760" y="1071880"/>
            <a:ext cx="1412875" cy="3622675"/>
          </a:xfrm>
          <a:prstGeom prst="rect">
            <a:avLst/>
          </a:prstGeom>
          <a:noFill/>
        </p:spPr>
        <p:txBody>
          <a:bodyPr wrap="square" rtlCol="0" anchor="t">
            <a:spAutoFit/>
          </a:bodyPr>
          <a:p>
            <a:r>
              <a:rPr lang="zh-CN" altLang="en-US" b="1">
                <a:latin typeface="华文楷体" panose="02010600040101010101" charset="-122"/>
                <a:ea typeface="华文楷体" panose="02010600040101010101" charset="-122"/>
                <a:cs typeface="华文楷体" panose="02010600040101010101" charset="-122"/>
                <a:sym typeface="+mn-ea"/>
              </a:rPr>
              <a:t>数据流程图是一种能全面地描述系统数据流程的主要工具，它用一组符号来描述整个系统中信息的全貌，综合地反映出信息在系统中的流动、处理和存储情况。它有两个特征：抽象性和概括性。综合这两个特征对该项目的数据流向进行分析，本项目的整体数据流程如图所示：</a:t>
            </a:r>
            <a:endParaRPr lang="zh-CN" altLang="en-US" b="1">
              <a:latin typeface="华文楷体" panose="02010600040101010101" charset="-122"/>
              <a:ea typeface="华文楷体" panose="02010600040101010101" charset="-122"/>
              <a:cs typeface="华文楷体" panose="02010600040101010101" charset="-122"/>
              <a:sym typeface="+mn-ea"/>
            </a:endParaRPr>
          </a:p>
        </p:txBody>
      </p:sp>
      <p:pic>
        <p:nvPicPr>
          <p:cNvPr id="26" name="图片 26" descr="数据流图"/>
          <p:cNvPicPr>
            <a:picLocks noChangeAspect="1"/>
          </p:cNvPicPr>
          <p:nvPr/>
        </p:nvPicPr>
        <p:blipFill>
          <a:blip r:embed="rId2"/>
          <a:stretch>
            <a:fillRect/>
          </a:stretch>
        </p:blipFill>
        <p:spPr>
          <a:xfrm>
            <a:off x="2211070" y="856615"/>
            <a:ext cx="6510655" cy="41687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1300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6.WBS</a:t>
            </a:r>
            <a:r>
              <a:rPr lang="zh-CN" altLang="en-US" sz="2000" spc="300" dirty="0">
                <a:latin typeface="方正兰亭细黑_GBK" pitchFamily="2" charset="-122"/>
                <a:ea typeface="方正兰亭细黑_GBK" pitchFamily="2" charset="-122"/>
              </a:rPr>
              <a:t>图</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13" name="图片 1"/>
          <p:cNvPicPr>
            <a:picLocks noChangeAspect="1"/>
          </p:cNvPicPr>
          <p:nvPr/>
        </p:nvPicPr>
        <p:blipFill>
          <a:blip r:embed="rId2"/>
          <a:stretch>
            <a:fillRect/>
          </a:stretch>
        </p:blipFill>
        <p:spPr>
          <a:xfrm>
            <a:off x="451485" y="831215"/>
            <a:ext cx="8520430" cy="417449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7" name="任意多边形 6"/>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1A3F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7"/>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9" name="文本框 8"/>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03</a:t>
            </a:r>
            <a:endParaRPr lang="zh-CN" altLang="en-US" sz="7200" dirty="0">
              <a:solidFill>
                <a:srgbClr val="1A3F6C"/>
              </a:solidFill>
              <a:latin typeface="Impact" panose="020B0806030902050204" pitchFamily="34" charset="0"/>
            </a:endParaRPr>
          </a:p>
        </p:txBody>
      </p:sp>
      <p:sp>
        <p:nvSpPr>
          <p:cNvPr id="10" name="文本框 9"/>
          <p:cNvSpPr txBox="1"/>
          <p:nvPr/>
        </p:nvSpPr>
        <p:spPr>
          <a:xfrm>
            <a:off x="2899391" y="2833300"/>
            <a:ext cx="2486156" cy="706755"/>
          </a:xfrm>
          <a:prstGeom prst="rect">
            <a:avLst/>
          </a:prstGeom>
          <a:noFill/>
        </p:spPr>
        <p:txBody>
          <a:bodyPr wrap="square" rtlCol="0">
            <a:spAutoFit/>
          </a:bodyPr>
          <a:lstStyle/>
          <a:p>
            <a:r>
              <a:rPr lang="zh-CN" altLang="en-US" sz="2000" b="1" dirty="0">
                <a:solidFill>
                  <a:schemeClr val="tx1">
                    <a:lumMod val="75000"/>
                    <a:lumOff val="25000"/>
                  </a:schemeClr>
                </a:solidFill>
                <a:latin typeface="ITC Avant Garde Std Bk" panose="020B0502020202020204" pitchFamily="34" charset="0"/>
                <a:sym typeface="+mn-ea"/>
              </a:rPr>
              <a:t>运行结果测试及展示</a:t>
            </a:r>
            <a:endParaRPr lang="zh-CN" altLang="en-US" sz="2000" b="1" dirty="0">
              <a:solidFill>
                <a:schemeClr val="tx1">
                  <a:lumMod val="75000"/>
                  <a:lumOff val="25000"/>
                </a:schemeClr>
              </a:solidFill>
              <a:latin typeface="ITC Avant Garde Std Bk" panose="020B0502020202020204" pitchFamily="34" charset="0"/>
              <a:sym typeface="+mn-ea"/>
            </a:endParaRPr>
          </a:p>
          <a:p>
            <a:endParaRPr lang="en-US" altLang="zh-CN" sz="2000" b="1" dirty="0">
              <a:solidFill>
                <a:schemeClr val="tx1">
                  <a:lumMod val="75000"/>
                  <a:lumOff val="25000"/>
                </a:schemeClr>
              </a:solidFill>
              <a:latin typeface="ITC Avant Garde Std Bk" panose="020B0502020202020204" pitchFamily="34" charset="0"/>
            </a:endParaRPr>
          </a:p>
        </p:txBody>
      </p:sp>
      <p:grpSp>
        <p:nvGrpSpPr>
          <p:cNvPr id="12" name="组合 11"/>
          <p:cNvGrpSpPr/>
          <p:nvPr/>
        </p:nvGrpSpPr>
        <p:grpSpPr>
          <a:xfrm>
            <a:off x="1786271" y="1916023"/>
            <a:ext cx="505891" cy="433796"/>
            <a:chOff x="3546346" y="2339026"/>
            <a:chExt cx="897787" cy="769842"/>
          </a:xfrm>
          <a:solidFill>
            <a:srgbClr val="1A3F6C"/>
          </a:solidFill>
        </p:grpSpPr>
        <p:sp>
          <p:nvSpPr>
            <p:cNvPr id="13"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08957" y="206330"/>
            <a:ext cx="1681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1.</a:t>
            </a:r>
            <a:r>
              <a:rPr lang="zh-CN" altLang="en-US" sz="2000" spc="300" dirty="0">
                <a:latin typeface="方正兰亭细黑_GBK" pitchFamily="2" charset="-122"/>
                <a:ea typeface="方正兰亭细黑_GBK" pitchFamily="2" charset="-122"/>
              </a:rPr>
              <a:t>初始界面</a:t>
            </a:r>
            <a:endParaRPr lang="zh-CN" altLang="en-US" sz="2000" spc="300" dirty="0">
              <a:latin typeface="方正兰亭细黑_GBK" pitchFamily="2" charset="-122"/>
              <a:ea typeface="方正兰亭细黑_GBK" pitchFamily="2" charset="-122"/>
            </a:endParaRPr>
          </a:p>
        </p:txBody>
      </p:sp>
      <p:cxnSp>
        <p:nvCxnSpPr>
          <p:cNvPr id="8" name="直接连接符 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 name="图片 1" descr="5ccb1f6bfac23654a8149eca0b048d64"/>
          <p:cNvPicPr>
            <a:picLocks noChangeAspect="1"/>
          </p:cNvPicPr>
          <p:nvPr/>
        </p:nvPicPr>
        <p:blipFill>
          <a:blip r:embed="rId2"/>
          <a:stretch>
            <a:fillRect/>
          </a:stretch>
        </p:blipFill>
        <p:spPr>
          <a:xfrm>
            <a:off x="2713990" y="899795"/>
            <a:ext cx="5977890" cy="3829050"/>
          </a:xfrm>
          <a:prstGeom prst="rect">
            <a:avLst/>
          </a:prstGeom>
        </p:spPr>
      </p:pic>
      <p:grpSp>
        <p:nvGrpSpPr>
          <p:cNvPr id="3" name="组合 2"/>
          <p:cNvGrpSpPr/>
          <p:nvPr/>
        </p:nvGrpSpPr>
        <p:grpSpPr>
          <a:xfrm>
            <a:off x="318135" y="900430"/>
            <a:ext cx="1899285" cy="4028440"/>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514985" y="1128395"/>
            <a:ext cx="1471295" cy="3600450"/>
          </a:xfrm>
          <a:prstGeom prst="rect">
            <a:avLst/>
          </a:prstGeom>
          <a:noFill/>
        </p:spPr>
        <p:txBody>
          <a:bodyPr wrap="square" rtlCol="0">
            <a:spAutoFit/>
          </a:bodyPr>
          <a:p>
            <a:pPr>
              <a:lnSpc>
                <a:spcPct val="130000"/>
              </a:lnSpc>
            </a:pPr>
            <a:r>
              <a:rPr lang="en-US" altLang="zh-CN" b="1"/>
              <a:t>         </a:t>
            </a:r>
            <a:r>
              <a:rPr lang="zh-CN" altLang="en-US" b="1"/>
              <a:t>我们的项目主要重点是</a:t>
            </a:r>
            <a:r>
              <a:rPr lang="en-US" altLang="zh-CN" b="1"/>
              <a:t>EXCEL</a:t>
            </a:r>
            <a:r>
              <a:rPr lang="zh-CN" altLang="en-US" b="1"/>
              <a:t>表格的生成，但是在软件工程项目中，前端界面也显得尤为重要。我们的界面优点是简洁明了，用户使用的时候可以一下就明白程序时如何使用的。初始界面截图如右图所示：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1021352" y="180295"/>
            <a:ext cx="1681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2.</a:t>
            </a:r>
            <a:r>
              <a:rPr lang="zh-CN" altLang="en-US" sz="2000" spc="300" dirty="0">
                <a:latin typeface="方正兰亭细黑_GBK" pitchFamily="2" charset="-122"/>
                <a:ea typeface="方正兰亭细黑_GBK" pitchFamily="2" charset="-122"/>
              </a:rPr>
              <a:t>文件选择</a:t>
            </a:r>
            <a:endParaRPr lang="zh-CN" altLang="en-US" sz="2000" spc="300" dirty="0">
              <a:latin typeface="方正兰亭细黑_GBK" pitchFamily="2" charset="-122"/>
              <a:ea typeface="方正兰亭细黑_GBK" pitchFamily="2" charset="-122"/>
            </a:endParaRPr>
          </a:p>
        </p:txBody>
      </p:sp>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grpSp>
        <p:nvGrpSpPr>
          <p:cNvPr id="3" name="组合 2"/>
          <p:cNvGrpSpPr/>
          <p:nvPr/>
        </p:nvGrpSpPr>
        <p:grpSpPr>
          <a:xfrm>
            <a:off x="318135" y="900430"/>
            <a:ext cx="1899285" cy="4028440"/>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 name="图片 1" descr="125ebc53074b3299d00cc2c027b909e9"/>
          <p:cNvPicPr>
            <a:picLocks noChangeAspect="1"/>
          </p:cNvPicPr>
          <p:nvPr/>
        </p:nvPicPr>
        <p:blipFill>
          <a:blip r:embed="rId2"/>
          <a:stretch>
            <a:fillRect/>
          </a:stretch>
        </p:blipFill>
        <p:spPr>
          <a:xfrm>
            <a:off x="2702560" y="808990"/>
            <a:ext cx="5926455" cy="4135755"/>
          </a:xfrm>
          <a:prstGeom prst="rect">
            <a:avLst/>
          </a:prstGeom>
        </p:spPr>
      </p:pic>
      <p:sp>
        <p:nvSpPr>
          <p:cNvPr id="7" name="文本框 6"/>
          <p:cNvSpPr txBox="1"/>
          <p:nvPr/>
        </p:nvSpPr>
        <p:spPr>
          <a:xfrm>
            <a:off x="514985" y="1128395"/>
            <a:ext cx="1471295" cy="3060700"/>
          </a:xfrm>
          <a:prstGeom prst="rect">
            <a:avLst/>
          </a:prstGeom>
          <a:noFill/>
        </p:spPr>
        <p:txBody>
          <a:bodyPr wrap="square" rtlCol="0">
            <a:spAutoFit/>
          </a:bodyPr>
          <a:p>
            <a:pPr>
              <a:lnSpc>
                <a:spcPct val="130000"/>
              </a:lnSpc>
            </a:pPr>
            <a:r>
              <a:rPr lang="en-US" altLang="zh-CN" b="1"/>
              <a:t>       </a:t>
            </a:r>
            <a:r>
              <a:rPr lang="zh-CN" altLang="en-US" b="1"/>
              <a:t>初始界面选择给定的图片所在的测试文件，文件名称为天猫工商信息执照，选择文件成功后，点击开始按钮，开始进行图片的识别。文件选择的截图如右图所示：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1021352" y="150450"/>
            <a:ext cx="1681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3.</a:t>
            </a:r>
            <a:r>
              <a:rPr lang="zh-CN" altLang="en-US" sz="2000" spc="300" dirty="0">
                <a:latin typeface="方正兰亭细黑_GBK" pitchFamily="2" charset="-122"/>
                <a:ea typeface="方正兰亭细黑_GBK" pitchFamily="2" charset="-122"/>
              </a:rPr>
              <a:t>扫描完成</a:t>
            </a:r>
            <a:endParaRPr lang="zh-CN" altLang="en-US" sz="2000" spc="300" dirty="0">
              <a:latin typeface="方正兰亭细黑_GBK" pitchFamily="2" charset="-122"/>
              <a:ea typeface="方正兰亭细黑_GBK" pitchFamily="2" charset="-122"/>
            </a:endParaRPr>
          </a:p>
        </p:txBody>
      </p:sp>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grpSp>
        <p:nvGrpSpPr>
          <p:cNvPr id="3" name="组合 2"/>
          <p:cNvGrpSpPr/>
          <p:nvPr/>
        </p:nvGrpSpPr>
        <p:grpSpPr>
          <a:xfrm>
            <a:off x="318770" y="866140"/>
            <a:ext cx="1899285" cy="3621405"/>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7" name="图片 6" descr="8285a338e0a37c66eade6f8cf98c8e46"/>
          <p:cNvPicPr>
            <a:picLocks noChangeAspect="1"/>
          </p:cNvPicPr>
          <p:nvPr/>
        </p:nvPicPr>
        <p:blipFill>
          <a:blip r:embed="rId2"/>
          <a:stretch>
            <a:fillRect/>
          </a:stretch>
        </p:blipFill>
        <p:spPr>
          <a:xfrm>
            <a:off x="2702560" y="794385"/>
            <a:ext cx="5791200" cy="4172585"/>
          </a:xfrm>
          <a:prstGeom prst="rect">
            <a:avLst/>
          </a:prstGeom>
        </p:spPr>
      </p:pic>
      <p:sp>
        <p:nvSpPr>
          <p:cNvPr id="2" name="文本框 1"/>
          <p:cNvSpPr txBox="1"/>
          <p:nvPr/>
        </p:nvSpPr>
        <p:spPr>
          <a:xfrm>
            <a:off x="514985" y="1176020"/>
            <a:ext cx="1471295" cy="2790825"/>
          </a:xfrm>
          <a:prstGeom prst="rect">
            <a:avLst/>
          </a:prstGeom>
          <a:noFill/>
        </p:spPr>
        <p:txBody>
          <a:bodyPr wrap="square" rtlCol="0">
            <a:spAutoFit/>
          </a:bodyPr>
          <a:p>
            <a:pPr>
              <a:lnSpc>
                <a:spcPct val="130000"/>
              </a:lnSpc>
            </a:pPr>
            <a:r>
              <a:rPr lang="en-US" altLang="zh-CN" b="1"/>
              <a:t>         </a:t>
            </a:r>
            <a:r>
              <a:rPr lang="zh-CN" b="1"/>
              <a:t>图片扫描完成之后，系统会在界面进行提示，总图片有多少张，成功识别的有效图片有多少张？以及扫描图片耗费的时间</a:t>
            </a:r>
            <a:r>
              <a:rPr lang="en-US" altLang="zh-CN" b="1"/>
              <a:t>  </a:t>
            </a:r>
            <a:r>
              <a:rPr lang="zh-CN" altLang="en-US" b="1"/>
              <a:t>。扫描完成的界面截图如右图所示：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08957" y="206330"/>
            <a:ext cx="2265680" cy="398780"/>
          </a:xfrm>
          <a:prstGeom prst="rect">
            <a:avLst/>
          </a:prstGeom>
          <a:noFill/>
        </p:spPr>
        <p:txBody>
          <a:bodyPr wrap="none" rtlCol="0">
            <a:spAutoFit/>
          </a:bodyPr>
          <a:lstStyle/>
          <a:p>
            <a:r>
              <a:rPr lang="en-US" sz="2000" spc="300" dirty="0">
                <a:latin typeface="方正兰亭细黑_GBK" pitchFamily="2" charset="-122"/>
                <a:ea typeface="方正兰亭细黑_GBK" pitchFamily="2" charset="-122"/>
              </a:rPr>
              <a:t>4.</a:t>
            </a:r>
            <a:r>
              <a:rPr lang="zh-CN" altLang="en-US" sz="2000" spc="300" dirty="0">
                <a:latin typeface="方正兰亭细黑_GBK" pitchFamily="2" charset="-122"/>
                <a:ea typeface="方正兰亭细黑_GBK" pitchFamily="2" charset="-122"/>
              </a:rPr>
              <a:t>查询生成表格</a:t>
            </a:r>
            <a:endParaRPr lang="zh-CN" altLang="en-US" sz="2000" spc="300" dirty="0">
              <a:latin typeface="方正兰亭细黑_GBK" pitchFamily="2" charset="-122"/>
              <a:ea typeface="方正兰亭细黑_GBK" pitchFamily="2" charset="-122"/>
            </a:endParaRPr>
          </a:p>
        </p:txBody>
      </p:sp>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 name="图片 1" descr="2b97d3851709bf55b21e349a67da1b24"/>
          <p:cNvPicPr>
            <a:picLocks noChangeAspect="1"/>
          </p:cNvPicPr>
          <p:nvPr/>
        </p:nvPicPr>
        <p:blipFill>
          <a:blip r:embed="rId2"/>
          <a:stretch>
            <a:fillRect/>
          </a:stretch>
        </p:blipFill>
        <p:spPr>
          <a:xfrm>
            <a:off x="2917825" y="739775"/>
            <a:ext cx="5730240" cy="890905"/>
          </a:xfrm>
          <a:prstGeom prst="rect">
            <a:avLst/>
          </a:prstGeom>
        </p:spPr>
      </p:pic>
      <p:pic>
        <p:nvPicPr>
          <p:cNvPr id="3" name="图片 2" descr="c3b48d890ef8ed0431f813108189244a"/>
          <p:cNvPicPr>
            <a:picLocks noChangeAspect="1"/>
          </p:cNvPicPr>
          <p:nvPr/>
        </p:nvPicPr>
        <p:blipFill>
          <a:blip r:embed="rId3"/>
          <a:stretch>
            <a:fillRect/>
          </a:stretch>
        </p:blipFill>
        <p:spPr>
          <a:xfrm>
            <a:off x="3056255" y="1746250"/>
            <a:ext cx="5452745" cy="3300730"/>
          </a:xfrm>
          <a:prstGeom prst="rect">
            <a:avLst/>
          </a:prstGeom>
        </p:spPr>
      </p:pic>
      <p:grpSp>
        <p:nvGrpSpPr>
          <p:cNvPr id="7" name="组合 6"/>
          <p:cNvGrpSpPr/>
          <p:nvPr/>
        </p:nvGrpSpPr>
        <p:grpSpPr>
          <a:xfrm>
            <a:off x="491490" y="919480"/>
            <a:ext cx="1899285" cy="3665855"/>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647065" y="1357630"/>
            <a:ext cx="1471295" cy="2790825"/>
          </a:xfrm>
          <a:prstGeom prst="rect">
            <a:avLst/>
          </a:prstGeom>
          <a:noFill/>
        </p:spPr>
        <p:txBody>
          <a:bodyPr wrap="square" rtlCol="0">
            <a:spAutoFit/>
          </a:bodyPr>
          <a:p>
            <a:pPr>
              <a:lnSpc>
                <a:spcPct val="130000"/>
              </a:lnSpc>
            </a:pPr>
            <a:r>
              <a:rPr lang="en-US" altLang="zh-CN" b="1"/>
              <a:t>         </a:t>
            </a:r>
            <a:r>
              <a:rPr lang="zh-CN" b="1"/>
              <a:t>图片扫描成功之后，可以查看到有一个后缀为</a:t>
            </a:r>
            <a:r>
              <a:rPr lang="en-US" altLang="zh-CN" b="1"/>
              <a:t>.xlsx</a:t>
            </a:r>
            <a:r>
              <a:rPr lang="zh-CN" altLang="en-US" b="1"/>
              <a:t>的文件成功生成，打开后有图片名称、公司名称、公司注册号。查询生成表格的界面截图如右图所示：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08957" y="206330"/>
            <a:ext cx="3967480" cy="398780"/>
          </a:xfrm>
          <a:prstGeom prst="rect">
            <a:avLst/>
          </a:prstGeom>
          <a:noFill/>
        </p:spPr>
        <p:txBody>
          <a:bodyPr wrap="none" rtlCol="0">
            <a:spAutoFit/>
          </a:bodyPr>
          <a:lstStyle/>
          <a:p>
            <a:r>
              <a:rPr lang="en-US" sz="2000" spc="300" dirty="0">
                <a:latin typeface="方正兰亭细黑_GBK" pitchFamily="2" charset="-122"/>
                <a:ea typeface="方正兰亭细黑_GBK" pitchFamily="2" charset="-122"/>
              </a:rPr>
              <a:t>5.Excel</a:t>
            </a:r>
            <a:r>
              <a:rPr lang="zh-CN" altLang="en-US" sz="2000" spc="300" dirty="0">
                <a:latin typeface="方正兰亭细黑_GBK" pitchFamily="2" charset="-122"/>
                <a:ea typeface="方正兰亭细黑_GBK" pitchFamily="2" charset="-122"/>
              </a:rPr>
              <a:t>表格信息导入数据库</a:t>
            </a:r>
            <a:endParaRPr lang="zh-CN" altLang="en-US" sz="2000" spc="300" dirty="0">
              <a:latin typeface="方正兰亭细黑_GBK" pitchFamily="2" charset="-122"/>
              <a:ea typeface="方正兰亭细黑_GBK" pitchFamily="2" charset="-122"/>
            </a:endParaRPr>
          </a:p>
        </p:txBody>
      </p:sp>
      <p:pic>
        <p:nvPicPr>
          <p:cNvPr id="52" name="图片 5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 name="图片 1" descr="企业微信截图_16248807998073"/>
          <p:cNvPicPr>
            <a:picLocks noChangeAspect="1"/>
          </p:cNvPicPr>
          <p:nvPr/>
        </p:nvPicPr>
        <p:blipFill>
          <a:blip r:embed="rId2"/>
          <a:stretch>
            <a:fillRect/>
          </a:stretch>
        </p:blipFill>
        <p:spPr>
          <a:xfrm>
            <a:off x="3816985" y="695325"/>
            <a:ext cx="4348480" cy="4451985"/>
          </a:xfrm>
          <a:prstGeom prst="rect">
            <a:avLst/>
          </a:prstGeom>
        </p:spPr>
      </p:pic>
      <p:grpSp>
        <p:nvGrpSpPr>
          <p:cNvPr id="3" name="组合 2"/>
          <p:cNvGrpSpPr/>
          <p:nvPr/>
        </p:nvGrpSpPr>
        <p:grpSpPr>
          <a:xfrm>
            <a:off x="897890" y="1110615"/>
            <a:ext cx="1899285" cy="3621405"/>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1099185" y="1525905"/>
            <a:ext cx="1471295" cy="2790825"/>
          </a:xfrm>
          <a:prstGeom prst="rect">
            <a:avLst/>
          </a:prstGeom>
          <a:noFill/>
        </p:spPr>
        <p:txBody>
          <a:bodyPr wrap="square" rtlCol="0">
            <a:spAutoFit/>
          </a:bodyPr>
          <a:p>
            <a:pPr>
              <a:lnSpc>
                <a:spcPct val="130000"/>
              </a:lnSpc>
            </a:pPr>
            <a:r>
              <a:rPr lang="en-US" altLang="zh-CN" b="1"/>
              <a:t>         </a:t>
            </a:r>
            <a:r>
              <a:rPr lang="en-US" b="1"/>
              <a:t>EXCEL</a:t>
            </a:r>
            <a:r>
              <a:rPr lang="zh-CN" altLang="en-US" b="1"/>
              <a:t>生成的扫描信息成功之后，将其中的信息导入数据库中，可以查询到生成的表格和</a:t>
            </a:r>
            <a:r>
              <a:rPr lang="en-US" altLang="zh-CN" b="1"/>
              <a:t>EXCEL</a:t>
            </a:r>
            <a:r>
              <a:rPr lang="zh-CN" altLang="en-US" b="1"/>
              <a:t>中生成的一致，数据库生成表格的界面截图如右图所示：</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89125" y="0"/>
            <a:ext cx="2128342" cy="5143500"/>
          </a:xfrm>
          <a:custGeom>
            <a:avLst/>
            <a:gdLst>
              <a:gd name="connsiteX0" fmla="*/ 0 w 2837789"/>
              <a:gd name="connsiteY0" fmla="*/ 0 h 6858000"/>
              <a:gd name="connsiteX1" fmla="*/ 537934 w 2837789"/>
              <a:gd name="connsiteY1" fmla="*/ 0 h 6858000"/>
              <a:gd name="connsiteX2" fmla="*/ 704850 w 2837789"/>
              <a:gd name="connsiteY2" fmla="*/ 0 h 6858000"/>
              <a:gd name="connsiteX3" fmla="*/ 2837789 w 2837789"/>
              <a:gd name="connsiteY3" fmla="*/ 0 h 6858000"/>
              <a:gd name="connsiteX4" fmla="*/ 2837789 w 2837789"/>
              <a:gd name="connsiteY4" fmla="*/ 395378 h 6858000"/>
              <a:gd name="connsiteX5" fmla="*/ 2618085 w 2837789"/>
              <a:gd name="connsiteY5" fmla="*/ 417526 h 6858000"/>
              <a:gd name="connsiteX6" fmla="*/ 1747634 w 2837789"/>
              <a:gd name="connsiteY6" fmla="*/ 1485534 h 6858000"/>
              <a:gd name="connsiteX7" fmla="*/ 2618085 w 2837789"/>
              <a:gd name="connsiteY7" fmla="*/ 2553542 h 6858000"/>
              <a:gd name="connsiteX8" fmla="*/ 2837789 w 2837789"/>
              <a:gd name="connsiteY8" fmla="*/ 2575690 h 6858000"/>
              <a:gd name="connsiteX9" fmla="*/ 2837789 w 2837789"/>
              <a:gd name="connsiteY9" fmla="*/ 6858000 h 6858000"/>
              <a:gd name="connsiteX10" fmla="*/ 704850 w 2837789"/>
              <a:gd name="connsiteY10" fmla="*/ 6858000 h 6858000"/>
              <a:gd name="connsiteX11" fmla="*/ 537934 w 2837789"/>
              <a:gd name="connsiteY11" fmla="*/ 6858000 h 6858000"/>
              <a:gd name="connsiteX12" fmla="*/ 0 w 283778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7789" h="6858000">
                <a:moveTo>
                  <a:pt x="0" y="0"/>
                </a:moveTo>
                <a:lnTo>
                  <a:pt x="537934" y="0"/>
                </a:lnTo>
                <a:lnTo>
                  <a:pt x="704850" y="0"/>
                </a:lnTo>
                <a:lnTo>
                  <a:pt x="2837789" y="0"/>
                </a:lnTo>
                <a:lnTo>
                  <a:pt x="2837789" y="395378"/>
                </a:lnTo>
                <a:lnTo>
                  <a:pt x="2618085" y="417526"/>
                </a:lnTo>
                <a:cubicBezTo>
                  <a:pt x="2121320" y="519179"/>
                  <a:pt x="1747634" y="958717"/>
                  <a:pt x="1747634" y="1485534"/>
                </a:cubicBezTo>
                <a:cubicBezTo>
                  <a:pt x="1747634" y="2012352"/>
                  <a:pt x="2121320" y="2451889"/>
                  <a:pt x="2618085" y="2553542"/>
                </a:cubicBezTo>
                <a:lnTo>
                  <a:pt x="2837789" y="2575690"/>
                </a:lnTo>
                <a:lnTo>
                  <a:pt x="2837789" y="6858000"/>
                </a:lnTo>
                <a:lnTo>
                  <a:pt x="704850" y="6858000"/>
                </a:lnTo>
                <a:lnTo>
                  <a:pt x="537934" y="6858000"/>
                </a:lnTo>
                <a:lnTo>
                  <a:pt x="0" y="6858000"/>
                </a:lnTo>
                <a:close/>
              </a:path>
            </a:pathLst>
          </a:custGeom>
          <a:solidFill>
            <a:srgbClr val="1A3F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5" name="组合 4"/>
          <p:cNvGrpSpPr/>
          <p:nvPr/>
        </p:nvGrpSpPr>
        <p:grpSpPr>
          <a:xfrm>
            <a:off x="1145002" y="219936"/>
            <a:ext cx="1788430" cy="1788430"/>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9" name="椭圆 8"/>
              <p:cNvSpPr/>
              <p:nvPr/>
            </p:nvSpPr>
            <p:spPr>
              <a:xfrm>
                <a:off x="2345502" y="2051726"/>
                <a:ext cx="2116756" cy="2116756"/>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srgbClr val="FFFFFF"/>
                  </a:solidFill>
                  <a:latin typeface="Calibri" panose="020F0502020204030204"/>
                  <a:ea typeface="宋体" panose="02010600030101010101" pitchFamily="2" charset="-122"/>
                </a:endParaRPr>
              </a:p>
            </p:txBody>
          </p:sp>
        </p:grpSp>
      </p:grpSp>
      <p:sp>
        <p:nvSpPr>
          <p:cNvPr id="10" name="文本框 9"/>
          <p:cNvSpPr txBox="1"/>
          <p:nvPr/>
        </p:nvSpPr>
        <p:spPr>
          <a:xfrm>
            <a:off x="2827575" y="902485"/>
            <a:ext cx="3179649" cy="530915"/>
          </a:xfrm>
          <a:prstGeom prst="rect">
            <a:avLst/>
          </a:prstGeom>
          <a:noFill/>
        </p:spPr>
        <p:txBody>
          <a:bodyPr wrap="square" lIns="68580" tIns="34290" rIns="68580" bIns="34290" rtlCol="0">
            <a:spAutoFit/>
          </a:bodyPr>
          <a:lstStyle/>
          <a:p>
            <a:r>
              <a:rPr lang="en-US" altLang="zh-CN" sz="3000" dirty="0">
                <a:solidFill>
                  <a:schemeClr val="tx1">
                    <a:lumMod val="65000"/>
                    <a:lumOff val="35000"/>
                  </a:schemeClr>
                </a:solidFill>
                <a:latin typeface="+mn-ea"/>
              </a:rPr>
              <a:t>CONTENTS </a:t>
            </a:r>
            <a:endParaRPr lang="zh-CN" altLang="en-US" sz="3000" dirty="0">
              <a:solidFill>
                <a:schemeClr val="tx1">
                  <a:lumMod val="65000"/>
                  <a:lumOff val="35000"/>
                </a:schemeClr>
              </a:solidFill>
              <a:latin typeface="+mn-ea"/>
            </a:endParaRPr>
          </a:p>
        </p:txBody>
      </p:sp>
      <p:sp>
        <p:nvSpPr>
          <p:cNvPr id="11" name="文本框 14"/>
          <p:cNvSpPr txBox="1"/>
          <p:nvPr/>
        </p:nvSpPr>
        <p:spPr>
          <a:xfrm>
            <a:off x="1368009" y="830698"/>
            <a:ext cx="1269334" cy="530915"/>
          </a:xfrm>
          <a:prstGeom prst="rect">
            <a:avLst/>
          </a:prstGeom>
          <a:noFill/>
        </p:spPr>
        <p:txBody>
          <a:bodyPr wrap="square" lIns="68580" tIns="34290" rIns="68580" bIns="34290" rtlCol="0">
            <a:spAutoFit/>
          </a:bodyPr>
          <a:lstStyle/>
          <a:p>
            <a:pPr algn="ctr"/>
            <a:r>
              <a:rPr lang="zh-CN" altLang="en-US" sz="3000" dirty="0">
                <a:solidFill>
                  <a:schemeClr val="tx1">
                    <a:lumMod val="65000"/>
                    <a:lumOff val="35000"/>
                  </a:schemeClr>
                </a:solidFill>
                <a:latin typeface="ITC Avant Garde Std XLt" panose="020B0302020202020204" pitchFamily="34" charset="0"/>
              </a:rPr>
              <a:t>目录</a:t>
            </a:r>
            <a:endParaRPr lang="zh-CN" altLang="en-US" sz="3000" dirty="0">
              <a:solidFill>
                <a:schemeClr val="tx1">
                  <a:lumMod val="65000"/>
                  <a:lumOff val="35000"/>
                </a:schemeClr>
              </a:solidFill>
              <a:latin typeface="ITC Avant Garde Std XLt"/>
            </a:endParaRPr>
          </a:p>
        </p:txBody>
      </p:sp>
      <p:sp>
        <p:nvSpPr>
          <p:cNvPr id="12" name="文本框 17"/>
          <p:cNvSpPr txBox="1"/>
          <p:nvPr/>
        </p:nvSpPr>
        <p:spPr>
          <a:xfrm>
            <a:off x="2784138" y="1983694"/>
            <a:ext cx="538386" cy="500137"/>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dirty="0">
                <a:solidFill>
                  <a:srgbClr val="1A3F6C"/>
                </a:solidFill>
              </a:rPr>
              <a:t>01</a:t>
            </a:r>
            <a:endParaRPr lang="zh-CN" altLang="en-US" dirty="0">
              <a:solidFill>
                <a:srgbClr val="1A3F6C"/>
              </a:solidFill>
            </a:endParaRPr>
          </a:p>
        </p:txBody>
      </p:sp>
      <p:sp>
        <p:nvSpPr>
          <p:cNvPr id="13" name="文本框 18"/>
          <p:cNvSpPr txBox="1"/>
          <p:nvPr/>
        </p:nvSpPr>
        <p:spPr>
          <a:xfrm>
            <a:off x="2784138" y="2677905"/>
            <a:ext cx="538386" cy="500137"/>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dirty="0">
                <a:solidFill>
                  <a:srgbClr val="1A3F6C"/>
                </a:solidFill>
              </a:rPr>
              <a:t>02</a:t>
            </a:r>
            <a:endParaRPr lang="zh-CN" altLang="en-US" dirty="0">
              <a:solidFill>
                <a:srgbClr val="1A3F6C"/>
              </a:solidFill>
            </a:endParaRPr>
          </a:p>
        </p:txBody>
      </p:sp>
      <p:sp>
        <p:nvSpPr>
          <p:cNvPr id="14" name="文本框 19"/>
          <p:cNvSpPr txBox="1"/>
          <p:nvPr/>
        </p:nvSpPr>
        <p:spPr>
          <a:xfrm>
            <a:off x="2784138" y="3372116"/>
            <a:ext cx="538386" cy="500137"/>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dirty="0">
                <a:solidFill>
                  <a:srgbClr val="1A3F6C"/>
                </a:solidFill>
              </a:rPr>
              <a:t>03</a:t>
            </a:r>
            <a:endParaRPr lang="zh-CN" altLang="en-US" dirty="0">
              <a:solidFill>
                <a:srgbClr val="1A3F6C"/>
              </a:solidFill>
            </a:endParaRPr>
          </a:p>
        </p:txBody>
      </p:sp>
      <p:sp>
        <p:nvSpPr>
          <p:cNvPr id="15" name="文本框 20"/>
          <p:cNvSpPr txBox="1"/>
          <p:nvPr/>
        </p:nvSpPr>
        <p:spPr>
          <a:xfrm>
            <a:off x="2784138" y="4012535"/>
            <a:ext cx="538386" cy="500137"/>
          </a:xfrm>
          <a:prstGeom prst="rect">
            <a:avLst/>
          </a:prstGeom>
          <a:noFill/>
        </p:spPr>
        <p:txBody>
          <a:bodyPr wrap="square" lIns="68580" tIns="34290" rIns="68580" bIns="34290" rtlCol="0">
            <a:spAutoFit/>
          </a:bodyPr>
          <a:lstStyle>
            <a:defPPr>
              <a:defRPr lang="zh-CN"/>
            </a:defPPr>
            <a:lvl1pPr algn="ctr">
              <a:defRPr sz="2800">
                <a:solidFill>
                  <a:srgbClr val="01B3C5"/>
                </a:solidFill>
                <a:latin typeface="Impact" panose="020B0806030902050204" pitchFamily="34" charset="0"/>
              </a:defRPr>
            </a:lvl1pPr>
          </a:lstStyle>
          <a:p>
            <a:r>
              <a:rPr lang="en-US" altLang="zh-CN" dirty="0">
                <a:solidFill>
                  <a:srgbClr val="1A3F6C"/>
                </a:solidFill>
              </a:rPr>
              <a:t>04</a:t>
            </a:r>
            <a:endParaRPr lang="zh-CN" altLang="en-US" dirty="0">
              <a:solidFill>
                <a:srgbClr val="1A3F6C"/>
              </a:solidFill>
            </a:endParaRPr>
          </a:p>
        </p:txBody>
      </p:sp>
      <p:sp>
        <p:nvSpPr>
          <p:cNvPr id="16" name="文本框 21"/>
          <p:cNvSpPr txBox="1"/>
          <p:nvPr/>
        </p:nvSpPr>
        <p:spPr>
          <a:xfrm>
            <a:off x="3375025" y="2030095"/>
            <a:ext cx="2729865" cy="345440"/>
          </a:xfrm>
          <a:prstGeom prst="rect">
            <a:avLst/>
          </a:prstGeom>
          <a:noFill/>
        </p:spPr>
        <p:txBody>
          <a:bodyPr wrap="square" lIns="68580" tIns="34290" rIns="68580" bIns="34290" rtlCol="0">
            <a:spAutoFit/>
          </a:bodyPr>
          <a:lstStyle/>
          <a:p>
            <a:r>
              <a:rPr lang="zh-CN" altLang="en-US" sz="1800" b="1" dirty="0">
                <a:solidFill>
                  <a:schemeClr val="tx1">
                    <a:lumMod val="75000"/>
                    <a:lumOff val="25000"/>
                  </a:schemeClr>
                </a:solidFill>
                <a:latin typeface="ITC Avant Garde Std Bk" panose="020B0502020202020204" pitchFamily="34" charset="0"/>
              </a:rPr>
              <a:t>团队介绍及项目需求分析</a:t>
            </a:r>
            <a:endParaRPr lang="en-US" altLang="zh-CN" sz="1800" b="1" dirty="0">
              <a:solidFill>
                <a:schemeClr val="tx1">
                  <a:lumMod val="75000"/>
                  <a:lumOff val="25000"/>
                </a:schemeClr>
              </a:solidFill>
              <a:latin typeface="ITC Avant Garde Std Bk" panose="020B0502020202020204" pitchFamily="34" charset="0"/>
            </a:endParaRPr>
          </a:p>
        </p:txBody>
      </p:sp>
      <p:sp>
        <p:nvSpPr>
          <p:cNvPr id="17" name="文本框 22"/>
          <p:cNvSpPr txBox="1"/>
          <p:nvPr/>
        </p:nvSpPr>
        <p:spPr>
          <a:xfrm>
            <a:off x="3375248" y="2723231"/>
            <a:ext cx="2084224" cy="345440"/>
          </a:xfrm>
          <a:prstGeom prst="rect">
            <a:avLst/>
          </a:prstGeom>
          <a:noFill/>
        </p:spPr>
        <p:txBody>
          <a:bodyPr wrap="square" lIns="68580" tIns="34290" rIns="68580" bIns="34290" rtlCol="0">
            <a:spAutoFit/>
          </a:bodyPr>
          <a:lstStyle/>
          <a:p>
            <a:r>
              <a:rPr lang="zh-CN" altLang="en-US" sz="1800" b="1" dirty="0">
                <a:solidFill>
                  <a:schemeClr val="tx1">
                    <a:lumMod val="75000"/>
                    <a:lumOff val="25000"/>
                  </a:schemeClr>
                </a:solidFill>
                <a:latin typeface="ITC Avant Garde Std Bk" panose="020B0502020202020204" pitchFamily="34" charset="0"/>
              </a:rPr>
              <a:t>系统总体设计</a:t>
            </a:r>
            <a:endParaRPr lang="en-US" altLang="zh-CN" sz="1800" b="1" dirty="0">
              <a:solidFill>
                <a:schemeClr val="tx1">
                  <a:lumMod val="75000"/>
                  <a:lumOff val="25000"/>
                </a:schemeClr>
              </a:solidFill>
              <a:latin typeface="ITC Avant Garde Std Bk" panose="020B0502020202020204" pitchFamily="34" charset="0"/>
            </a:endParaRPr>
          </a:p>
        </p:txBody>
      </p:sp>
      <p:sp>
        <p:nvSpPr>
          <p:cNvPr id="20" name="圆角矩形 19"/>
          <p:cNvSpPr/>
          <p:nvPr/>
        </p:nvSpPr>
        <p:spPr>
          <a:xfrm>
            <a:off x="2906496" y="2463386"/>
            <a:ext cx="319788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1" name="圆角矩形 20"/>
          <p:cNvSpPr/>
          <p:nvPr/>
        </p:nvSpPr>
        <p:spPr>
          <a:xfrm>
            <a:off x="2906496" y="3156831"/>
            <a:ext cx="319788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2" name="圆角矩形 21"/>
          <p:cNvSpPr/>
          <p:nvPr/>
        </p:nvSpPr>
        <p:spPr>
          <a:xfrm>
            <a:off x="2906496" y="3847114"/>
            <a:ext cx="319788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3" name="圆角矩形 22"/>
          <p:cNvSpPr/>
          <p:nvPr/>
        </p:nvSpPr>
        <p:spPr>
          <a:xfrm>
            <a:off x="2906496" y="4487279"/>
            <a:ext cx="319788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4" name="圆角矩形 23"/>
          <p:cNvSpPr/>
          <p:nvPr/>
        </p:nvSpPr>
        <p:spPr>
          <a:xfrm>
            <a:off x="2906495" y="1479387"/>
            <a:ext cx="3642223" cy="45719"/>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 name="文本框 24"/>
          <p:cNvSpPr txBox="1"/>
          <p:nvPr/>
        </p:nvSpPr>
        <p:spPr>
          <a:xfrm>
            <a:off x="3375025" y="3416935"/>
            <a:ext cx="3022600" cy="345440"/>
          </a:xfrm>
          <a:prstGeom prst="rect">
            <a:avLst/>
          </a:prstGeom>
          <a:noFill/>
        </p:spPr>
        <p:txBody>
          <a:bodyPr wrap="square" lIns="68580" tIns="34290" rIns="68580" bIns="34290" rtlCol="0">
            <a:spAutoFit/>
          </a:bodyPr>
          <a:p>
            <a:r>
              <a:rPr lang="zh-CN" altLang="en-US" sz="1800" b="1" dirty="0">
                <a:solidFill>
                  <a:schemeClr val="tx1">
                    <a:lumMod val="75000"/>
                    <a:lumOff val="25000"/>
                  </a:schemeClr>
                </a:solidFill>
                <a:latin typeface="ITC Avant Garde Std Bk" panose="020B0502020202020204" pitchFamily="34" charset="0"/>
                <a:sym typeface="+mn-ea"/>
              </a:rPr>
              <a:t>运行结果测试及展示</a:t>
            </a:r>
            <a:endParaRPr lang="zh-CN" altLang="en-US" sz="1800" b="1" dirty="0">
              <a:solidFill>
                <a:schemeClr val="tx1">
                  <a:lumMod val="75000"/>
                  <a:lumOff val="25000"/>
                </a:schemeClr>
              </a:solidFill>
              <a:latin typeface="ITC Avant Garde Std Bk" panose="020B0502020202020204" pitchFamily="34" charset="0"/>
              <a:sym typeface="+mn-ea"/>
            </a:endParaRPr>
          </a:p>
        </p:txBody>
      </p:sp>
      <p:sp>
        <p:nvSpPr>
          <p:cNvPr id="25" name="文本框 24"/>
          <p:cNvSpPr txBox="1"/>
          <p:nvPr/>
        </p:nvSpPr>
        <p:spPr>
          <a:xfrm>
            <a:off x="3375025" y="4110355"/>
            <a:ext cx="3022600" cy="345440"/>
          </a:xfrm>
          <a:prstGeom prst="rect">
            <a:avLst/>
          </a:prstGeom>
          <a:noFill/>
        </p:spPr>
        <p:txBody>
          <a:bodyPr wrap="square" lIns="68580" tIns="34290" rIns="68580" bIns="34290" rtlCol="0">
            <a:spAutoFit/>
          </a:bodyPr>
          <a:p>
            <a:r>
              <a:rPr lang="zh-CN" altLang="en-US" sz="1800" b="1" dirty="0">
                <a:solidFill>
                  <a:schemeClr val="tx1">
                    <a:lumMod val="75000"/>
                    <a:lumOff val="25000"/>
                  </a:schemeClr>
                </a:solidFill>
                <a:latin typeface="ITC Avant Garde Std Bk" panose="020B0502020202020204" pitchFamily="34" charset="0"/>
                <a:sym typeface="+mn-ea"/>
              </a:rPr>
              <a:t>存在问题及总结</a:t>
            </a:r>
            <a:endParaRPr lang="zh-CN" altLang="en-US" sz="1800" b="1" dirty="0">
              <a:solidFill>
                <a:schemeClr val="tx1">
                  <a:lumMod val="75000"/>
                  <a:lumOff val="25000"/>
                </a:schemeClr>
              </a:solidFill>
              <a:latin typeface="ITC Avant Garde Std Bk" panose="020B0502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0"/>
                                </p:stCondLst>
                                <p:childTnLst>
                                  <p:par>
                                    <p:cTn id="19" presetID="2" presetClass="entr" presetSubtype="4" accel="60000" fill="hold" grpId="0" nodeType="afterEffect" p14:presetBounceEnd="40000">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14:bounceEnd="40000">
                                          <p:cBhvr additive="base">
                                            <p:cTn id="21" dur="50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1500"/>
                                </p:stCondLst>
                                <p:childTnLst>
                                  <p:par>
                                    <p:cTn id="32" presetID="2" presetClass="entr" presetSubtype="4" accel="60000" fill="hold" grpId="0" nodeType="afterEffect" p14:presetBounceEnd="40000">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14:bounceEnd="40000">
                                          <p:cBhvr additive="base">
                                            <p:cTn id="34"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3000"/>
                                </p:stCondLst>
                                <p:childTnLst>
                                  <p:par>
                                    <p:cTn id="45" presetID="2" presetClass="entr" presetSubtype="4" accel="60000" fill="hold" grpId="0" nodeType="afterEffect" p14:presetBounceEnd="40000">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14:bounceEnd="40000">
                                          <p:cBhvr additive="base">
                                            <p:cTn id="47"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par>
                              <p:cTn id="53" fill="hold">
                                <p:stCondLst>
                                  <p:cond delay="4000"/>
                                </p:stCondLst>
                                <p:childTnLst>
                                  <p:par>
                                    <p:cTn id="54" presetID="2" presetClass="entr" presetSubtype="4" accel="60000" fill="hold" grpId="0" nodeType="afterEffect" p14:presetBounceEnd="40000">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14:bounceEnd="40000">
                                          <p:cBhvr additive="base">
                                            <p:cTn id="56"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57" dur="500" fill="hold"/>
                                            <p:tgtEl>
                                              <p:spTgt spid="15"/>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0" grpId="0" animBg="1"/>
          <p:bldP spid="21" grpId="0" animBg="1"/>
          <p:bldP spid="22" grpId="0" animBg="1"/>
          <p:bldP spid="23" grpId="0" animBg="1"/>
          <p:bldP spid="2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0"/>
                                </p:stCondLst>
                                <p:childTnLst>
                                  <p:par>
                                    <p:cTn id="19" presetID="2" presetClass="entr" presetSubtype="4" accel="6000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childTnLst>
                              </p:cTn>
                            </p:par>
                            <p:par>
                              <p:cTn id="31" fill="hold">
                                <p:stCondLst>
                                  <p:cond delay="1500"/>
                                </p:stCondLst>
                                <p:childTnLst>
                                  <p:par>
                                    <p:cTn id="32" presetID="2" presetClass="entr" presetSubtype="4" accel="6000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par>
                              <p:cTn id="44" fill="hold">
                                <p:stCondLst>
                                  <p:cond delay="3000"/>
                                </p:stCondLst>
                                <p:childTnLst>
                                  <p:par>
                                    <p:cTn id="45" presetID="2" presetClass="entr" presetSubtype="4" accel="6000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par>
                              <p:cTn id="53" fill="hold">
                                <p:stCondLst>
                                  <p:cond delay="4000"/>
                                </p:stCondLst>
                                <p:childTnLst>
                                  <p:par>
                                    <p:cTn id="54" presetID="2" presetClass="entr" presetSubtype="4" accel="6000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20" grpId="0" animBg="1"/>
          <p:bldP spid="21" grpId="0" animBg="1"/>
          <p:bldP spid="22" grpId="0" animBg="1"/>
          <p:bldP spid="23" grpId="0" animBg="1"/>
          <p:bldP spid="2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45002" y="1249593"/>
            <a:ext cx="1788430" cy="1788430"/>
            <a:chOff x="4240335" y="3008435"/>
            <a:chExt cx="3711332" cy="3711332"/>
          </a:xfrm>
        </p:grpSpPr>
        <p:sp>
          <p:nvSpPr>
            <p:cNvPr id="3" name="椭圆 2"/>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4" name="组合 3"/>
            <p:cNvGrpSpPr/>
            <p:nvPr/>
          </p:nvGrpSpPr>
          <p:grpSpPr>
            <a:xfrm>
              <a:off x="4710169" y="3478269"/>
              <a:ext cx="2771663" cy="2771663"/>
              <a:chOff x="2193191" y="1899415"/>
              <a:chExt cx="2421376" cy="2421376"/>
            </a:xfrm>
            <a:effectLst/>
          </p:grpSpPr>
          <p:sp>
            <p:nvSpPr>
              <p:cNvPr id="5" name="椭圆 4"/>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6" name="椭圆 5"/>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7" name="任意多边形 6"/>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1A3F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圆角矩形 7"/>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9" name="文本框 8"/>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04</a:t>
            </a:r>
            <a:endParaRPr lang="zh-CN" altLang="en-US" sz="7200" dirty="0">
              <a:solidFill>
                <a:srgbClr val="1A3F6C"/>
              </a:solidFill>
              <a:latin typeface="Impact" panose="020B0806030902050204" pitchFamily="34" charset="0"/>
            </a:endParaRPr>
          </a:p>
        </p:txBody>
      </p:sp>
      <p:sp>
        <p:nvSpPr>
          <p:cNvPr id="10" name="文本框 9"/>
          <p:cNvSpPr txBox="1"/>
          <p:nvPr/>
        </p:nvSpPr>
        <p:spPr>
          <a:xfrm>
            <a:off x="2899391" y="2833300"/>
            <a:ext cx="2486156" cy="460375"/>
          </a:xfrm>
          <a:prstGeom prst="rect">
            <a:avLst/>
          </a:prstGeom>
          <a:noFill/>
        </p:spPr>
        <p:txBody>
          <a:bodyPr wrap="square" rtlCol="0">
            <a:spAutoFit/>
          </a:bodyPr>
          <a:lstStyle/>
          <a:p>
            <a:r>
              <a:rPr lang="zh-CN" altLang="en-US" sz="2400" b="1" dirty="0">
                <a:solidFill>
                  <a:schemeClr val="tx1">
                    <a:lumMod val="75000"/>
                    <a:lumOff val="25000"/>
                  </a:schemeClr>
                </a:solidFill>
                <a:latin typeface="ITC Avant Garde Std Bk" panose="020B0502020202020204" pitchFamily="34" charset="0"/>
              </a:rPr>
              <a:t>存在问题及总结</a:t>
            </a:r>
            <a:endParaRPr lang="zh-CN" altLang="en-US" sz="2400" b="1" dirty="0">
              <a:solidFill>
                <a:schemeClr val="tx1">
                  <a:lumMod val="75000"/>
                  <a:lumOff val="25000"/>
                </a:schemeClr>
              </a:solidFill>
              <a:latin typeface="ITC Avant Garde Std Bk" panose="020B0502020202020204" pitchFamily="34" charset="0"/>
            </a:endParaRPr>
          </a:p>
        </p:txBody>
      </p:sp>
      <p:grpSp>
        <p:nvGrpSpPr>
          <p:cNvPr id="12" name="组合 11"/>
          <p:cNvGrpSpPr/>
          <p:nvPr/>
        </p:nvGrpSpPr>
        <p:grpSpPr>
          <a:xfrm>
            <a:off x="1808118" y="1956295"/>
            <a:ext cx="518562" cy="353252"/>
            <a:chOff x="4895160" y="4287159"/>
            <a:chExt cx="571418" cy="389258"/>
          </a:xfrm>
          <a:solidFill>
            <a:srgbClr val="1A3F6C"/>
          </a:solidFill>
        </p:grpSpPr>
        <p:sp>
          <p:nvSpPr>
            <p:cNvPr id="13"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0"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1"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1006112" y="175215"/>
            <a:ext cx="2100580" cy="39878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存在问题分析</a:t>
            </a:r>
            <a:r>
              <a:rPr lang="en-US" altLang="zh-CN" sz="2000" spc="300" dirty="0">
                <a:latin typeface="方正兰亭细黑_GBK" pitchFamily="2" charset="-122"/>
                <a:ea typeface="方正兰亭细黑_GBK" pitchFamily="2" charset="-122"/>
              </a:rPr>
              <a:t>1</a:t>
            </a:r>
            <a:endParaRPr lang="en-US" altLang="zh-CN" sz="2000" spc="300" dirty="0">
              <a:latin typeface="方正兰亭细黑_GBK" pitchFamily="2" charset="-122"/>
              <a:ea typeface="方正兰亭细黑_GBK" pitchFamily="2" charset="-122"/>
            </a:endParaRPr>
          </a:p>
        </p:txBody>
      </p:sp>
      <p:pic>
        <p:nvPicPr>
          <p:cNvPr id="54" name="图片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 name="图片 1" descr="1058416063590e99c22c5ef9eacc7ff2"/>
          <p:cNvPicPr>
            <a:picLocks noChangeAspect="1"/>
          </p:cNvPicPr>
          <p:nvPr/>
        </p:nvPicPr>
        <p:blipFill>
          <a:blip r:embed="rId2"/>
          <a:stretch>
            <a:fillRect/>
          </a:stretch>
        </p:blipFill>
        <p:spPr>
          <a:xfrm>
            <a:off x="647065" y="884555"/>
            <a:ext cx="3905250" cy="4144010"/>
          </a:xfrm>
          <a:prstGeom prst="rect">
            <a:avLst/>
          </a:prstGeom>
        </p:spPr>
      </p:pic>
      <p:grpSp>
        <p:nvGrpSpPr>
          <p:cNvPr id="57" name="组合 56"/>
          <p:cNvGrpSpPr/>
          <p:nvPr/>
        </p:nvGrpSpPr>
        <p:grpSpPr>
          <a:xfrm>
            <a:off x="5396230" y="959485"/>
            <a:ext cx="2816860" cy="4077970"/>
            <a:chOff x="4497525" y="1843146"/>
            <a:chExt cx="3837944" cy="2757793"/>
          </a:xfrm>
          <a:effectLst>
            <a:outerShdw blurRad="381000" dist="254000" dir="8100000" algn="tr" rotWithShape="0">
              <a:prstClr val="black">
                <a:alpha val="40000"/>
              </a:prstClr>
            </a:outerShdw>
          </a:effectLst>
        </p:grpSpPr>
        <p:sp>
          <p:nvSpPr>
            <p:cNvPr id="58" name="圆角矩形 57"/>
            <p:cNvSpPr/>
            <p:nvPr/>
          </p:nvSpPr>
          <p:spPr>
            <a:xfrm>
              <a:off x="4497525" y="1843146"/>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圆角矩形 58"/>
            <p:cNvSpPr/>
            <p:nvPr/>
          </p:nvSpPr>
          <p:spPr>
            <a:xfrm>
              <a:off x="4545412" y="1904220"/>
              <a:ext cx="3742172" cy="267112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0" name="文本框 59"/>
          <p:cNvSpPr txBox="1"/>
          <p:nvPr/>
        </p:nvSpPr>
        <p:spPr>
          <a:xfrm>
            <a:off x="5755640" y="1561465"/>
            <a:ext cx="2184400" cy="3060700"/>
          </a:xfrm>
          <a:prstGeom prst="rect">
            <a:avLst/>
          </a:prstGeom>
          <a:noFill/>
        </p:spPr>
        <p:txBody>
          <a:bodyPr wrap="square" rtlCol="0">
            <a:spAutoFit/>
          </a:bodyPr>
          <a:p>
            <a:pPr>
              <a:lnSpc>
                <a:spcPct val="130000"/>
              </a:lnSpc>
            </a:pPr>
            <a:r>
              <a:rPr lang="en-US" altLang="zh-CN" b="1"/>
              <a:t>      </a:t>
            </a:r>
            <a:r>
              <a:rPr lang="zh-CN" altLang="en-US" b="1">
                <a:solidFill>
                  <a:schemeClr val="bg1"/>
                </a:solidFill>
              </a:rPr>
              <a:t>如左图所示：生成的</a:t>
            </a:r>
            <a:r>
              <a:rPr lang="en-US" altLang="zh-CN" b="1">
                <a:solidFill>
                  <a:schemeClr val="bg1"/>
                </a:solidFill>
              </a:rPr>
              <a:t>EXCEL</a:t>
            </a:r>
            <a:r>
              <a:rPr lang="zh-CN" altLang="en-US" b="1">
                <a:solidFill>
                  <a:schemeClr val="bg1"/>
                </a:solidFill>
              </a:rPr>
              <a:t>表格中，有几个数据无法显示，企业名称和企业注册号识别失败，经过我们的讨论，这可能是由于图片的格式不一致或是分辨率存在一定的问题所导致的，但是系统的识别成功几率高达</a:t>
            </a:r>
            <a:r>
              <a:rPr lang="en-US" altLang="zh-CN" b="1">
                <a:solidFill>
                  <a:schemeClr val="bg1"/>
                </a:solidFill>
              </a:rPr>
              <a:t>80%</a:t>
            </a:r>
            <a:r>
              <a:rPr lang="zh-CN" altLang="en-US" b="1">
                <a:solidFill>
                  <a:schemeClr val="bg1"/>
                </a:solidFill>
              </a:rPr>
              <a:t>，系统出现的</a:t>
            </a:r>
            <a:r>
              <a:rPr lang="en-US" altLang="zh-CN" b="1">
                <a:solidFill>
                  <a:schemeClr val="bg1"/>
                </a:solidFill>
              </a:rPr>
              <a:t>BUG</a:t>
            </a:r>
            <a:r>
              <a:rPr lang="zh-CN" altLang="en-US" b="1">
                <a:solidFill>
                  <a:schemeClr val="bg1"/>
                </a:solidFill>
              </a:rPr>
              <a:t>也在合理的范围内。</a:t>
            </a:r>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1006112" y="175215"/>
            <a:ext cx="2100580" cy="39878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存在问题分析</a:t>
            </a:r>
            <a:r>
              <a:rPr lang="en-US" altLang="zh-CN" sz="2000" spc="300" dirty="0">
                <a:latin typeface="方正兰亭细黑_GBK" pitchFamily="2" charset="-122"/>
                <a:ea typeface="方正兰亭细黑_GBK" pitchFamily="2" charset="-122"/>
              </a:rPr>
              <a:t>2</a:t>
            </a:r>
            <a:endParaRPr lang="en-US" altLang="zh-CN" sz="2000" spc="300" dirty="0">
              <a:latin typeface="方正兰亭细黑_GBK" pitchFamily="2" charset="-122"/>
              <a:ea typeface="方正兰亭细黑_GBK" pitchFamily="2" charset="-122"/>
            </a:endParaRPr>
          </a:p>
        </p:txBody>
      </p:sp>
      <p:pic>
        <p:nvPicPr>
          <p:cNvPr id="54" name="图片 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2" name="图片 1" descr="bfae0474cdd24ebadef56d06e923d6bd"/>
          <p:cNvPicPr>
            <a:picLocks noChangeAspect="1"/>
          </p:cNvPicPr>
          <p:nvPr/>
        </p:nvPicPr>
        <p:blipFill>
          <a:blip r:embed="rId2"/>
          <a:stretch>
            <a:fillRect/>
          </a:stretch>
        </p:blipFill>
        <p:spPr>
          <a:xfrm>
            <a:off x="2794000" y="1057275"/>
            <a:ext cx="5420360" cy="1386205"/>
          </a:xfrm>
          <a:prstGeom prst="rect">
            <a:avLst/>
          </a:prstGeom>
        </p:spPr>
      </p:pic>
      <p:pic>
        <p:nvPicPr>
          <p:cNvPr id="3" name="图片 2" descr="dbb91adf5805ad6e2ad74964dd081b4b"/>
          <p:cNvPicPr>
            <a:picLocks noChangeAspect="1"/>
          </p:cNvPicPr>
          <p:nvPr/>
        </p:nvPicPr>
        <p:blipFill>
          <a:blip r:embed="rId3"/>
          <a:stretch>
            <a:fillRect/>
          </a:stretch>
        </p:blipFill>
        <p:spPr>
          <a:xfrm>
            <a:off x="2754630" y="2901950"/>
            <a:ext cx="5499100" cy="1504950"/>
          </a:xfrm>
          <a:prstGeom prst="rect">
            <a:avLst/>
          </a:prstGeom>
        </p:spPr>
      </p:pic>
      <p:grpSp>
        <p:nvGrpSpPr>
          <p:cNvPr id="28" name="组合 27"/>
          <p:cNvGrpSpPr/>
          <p:nvPr/>
        </p:nvGrpSpPr>
        <p:grpSpPr>
          <a:xfrm rot="16200000">
            <a:off x="5634837" y="1707600"/>
            <a:ext cx="902720" cy="11728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latin typeface="微软雅黑" panose="020B0503020204020204" pitchFamily="34" charset="-122"/>
                <a:ea typeface="微软雅黑" panose="020B0503020204020204" pitchFamily="34" charset="-122"/>
              </a:endParaRPr>
            </a:p>
          </p:txBody>
        </p:sp>
      </p:grpSp>
      <p:grpSp>
        <p:nvGrpSpPr>
          <p:cNvPr id="8" name="组合 7"/>
          <p:cNvGrpSpPr/>
          <p:nvPr/>
        </p:nvGrpSpPr>
        <p:grpSpPr>
          <a:xfrm rot="16200000">
            <a:off x="5654522" y="3808815"/>
            <a:ext cx="902720" cy="1172844"/>
            <a:chOff x="4020870" y="2194485"/>
            <a:chExt cx="1102258" cy="1432090"/>
          </a:xfrm>
          <a:effectLst>
            <a:outerShdw blurRad="444500" dist="254000" dir="8100000" algn="tr" rotWithShape="0">
              <a:prstClr val="black">
                <a:alpha val="50000"/>
              </a:prstClr>
            </a:outerShdw>
          </a:effectLst>
        </p:grpSpPr>
        <p:sp>
          <p:nvSpPr>
            <p:cNvPr id="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1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5854700" y="2134235"/>
            <a:ext cx="687070" cy="299085"/>
          </a:xfrm>
          <a:prstGeom prst="rect">
            <a:avLst/>
          </a:prstGeom>
          <a:noFill/>
        </p:spPr>
        <p:txBody>
          <a:bodyPr wrap="square" rtlCol="0">
            <a:spAutoFit/>
          </a:bodyPr>
          <a:p>
            <a:r>
              <a:rPr lang="zh-CN" altLang="en-US" b="1"/>
              <a:t>电脑</a:t>
            </a:r>
            <a:r>
              <a:rPr lang="en-US" altLang="zh-CN" b="1"/>
              <a:t>A</a:t>
            </a:r>
            <a:endParaRPr lang="en-US" altLang="zh-CN" b="1"/>
          </a:p>
        </p:txBody>
      </p:sp>
      <p:sp>
        <p:nvSpPr>
          <p:cNvPr id="12" name="文本框 11"/>
          <p:cNvSpPr txBox="1"/>
          <p:nvPr/>
        </p:nvSpPr>
        <p:spPr>
          <a:xfrm>
            <a:off x="5939790" y="4276725"/>
            <a:ext cx="713105" cy="299085"/>
          </a:xfrm>
          <a:prstGeom prst="rect">
            <a:avLst/>
          </a:prstGeom>
          <a:noFill/>
        </p:spPr>
        <p:txBody>
          <a:bodyPr wrap="square" rtlCol="0">
            <a:spAutoFit/>
          </a:bodyPr>
          <a:p>
            <a:r>
              <a:rPr lang="zh-CN" altLang="en-US" b="1"/>
              <a:t>电脑</a:t>
            </a:r>
            <a:r>
              <a:rPr lang="en-US" altLang="zh-CN" b="1"/>
              <a:t>B</a:t>
            </a:r>
            <a:endParaRPr lang="en-US" altLang="zh-CN" b="1"/>
          </a:p>
        </p:txBody>
      </p:sp>
      <p:grpSp>
        <p:nvGrpSpPr>
          <p:cNvPr id="13" name="组合 12"/>
          <p:cNvGrpSpPr/>
          <p:nvPr/>
        </p:nvGrpSpPr>
        <p:grpSpPr>
          <a:xfrm>
            <a:off x="307975" y="886460"/>
            <a:ext cx="2195195" cy="4017010"/>
            <a:chOff x="4497525" y="1843146"/>
            <a:chExt cx="3837944" cy="2757793"/>
          </a:xfrm>
          <a:effectLst>
            <a:outerShdw blurRad="381000" dist="254000" dir="8100000" algn="tr" rotWithShape="0">
              <a:prstClr val="black">
                <a:alpha val="40000"/>
              </a:prstClr>
            </a:outerShdw>
          </a:effectLst>
        </p:grpSpPr>
        <p:sp>
          <p:nvSpPr>
            <p:cNvPr id="55" name="圆角矩形 54"/>
            <p:cNvSpPr/>
            <p:nvPr/>
          </p:nvSpPr>
          <p:spPr>
            <a:xfrm>
              <a:off x="4497525" y="1843146"/>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圆角矩形 55"/>
            <p:cNvSpPr/>
            <p:nvPr/>
          </p:nvSpPr>
          <p:spPr>
            <a:xfrm>
              <a:off x="4545412" y="1904220"/>
              <a:ext cx="3742172" cy="267112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0" name="文本框 59"/>
          <p:cNvSpPr txBox="1"/>
          <p:nvPr/>
        </p:nvSpPr>
        <p:spPr>
          <a:xfrm>
            <a:off x="382270" y="1120775"/>
            <a:ext cx="2093595" cy="3600450"/>
          </a:xfrm>
          <a:prstGeom prst="rect">
            <a:avLst/>
          </a:prstGeom>
          <a:noFill/>
        </p:spPr>
        <p:txBody>
          <a:bodyPr wrap="square" rtlCol="0">
            <a:spAutoFit/>
          </a:bodyPr>
          <a:p>
            <a:pPr>
              <a:lnSpc>
                <a:spcPct val="130000"/>
              </a:lnSpc>
            </a:pPr>
            <a:r>
              <a:rPr lang="en-US" altLang="zh-CN" b="1"/>
              <a:t>      </a:t>
            </a:r>
            <a:r>
              <a:rPr lang="zh-CN" altLang="en-US" b="1">
                <a:solidFill>
                  <a:schemeClr val="bg1"/>
                </a:solidFill>
              </a:rPr>
              <a:t>如有边的两张图片所示：识别的总图片数与成功识别的张数相同，也就是说系统的准确率非常稳定。但是对比两张图片中的耗时，也就是扫描图片的时间，电脑</a:t>
            </a:r>
            <a:r>
              <a:rPr lang="en-US" altLang="zh-CN" b="1">
                <a:solidFill>
                  <a:schemeClr val="bg1"/>
                </a:solidFill>
              </a:rPr>
              <a:t>A</a:t>
            </a:r>
            <a:r>
              <a:rPr lang="zh-CN" altLang="en-US" b="1">
                <a:solidFill>
                  <a:schemeClr val="bg1"/>
                </a:solidFill>
              </a:rPr>
              <a:t>的时间远远短于电脑</a:t>
            </a:r>
            <a:r>
              <a:rPr lang="en-US" altLang="zh-CN" b="1">
                <a:solidFill>
                  <a:schemeClr val="bg1"/>
                </a:solidFill>
              </a:rPr>
              <a:t>B </a:t>
            </a:r>
            <a:r>
              <a:rPr lang="zh-CN" altLang="en-US" b="1">
                <a:solidFill>
                  <a:schemeClr val="bg1"/>
                </a:solidFill>
              </a:rPr>
              <a:t>。经过我们的分析，认为是电脑性能的不同导致了扫描图片所耗费的时间的长短不同。电脑</a:t>
            </a:r>
            <a:r>
              <a:rPr lang="en-US" altLang="zh-CN" b="1">
                <a:solidFill>
                  <a:schemeClr val="bg1"/>
                </a:solidFill>
              </a:rPr>
              <a:t>A</a:t>
            </a:r>
            <a:r>
              <a:rPr lang="zh-CN" altLang="en-US" b="1">
                <a:solidFill>
                  <a:schemeClr val="bg1"/>
                </a:solidFill>
              </a:rPr>
              <a:t>的性能较好，故所耗费时间也就较短。</a:t>
            </a:r>
            <a:endParaRPr lang="zh-CN" altLang="en-US"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26916" y="150397"/>
            <a:ext cx="3552056" cy="1410579"/>
          </a:xfrm>
          <a:prstGeom prst="rect">
            <a:avLst/>
          </a:prstGeom>
        </p:spPr>
        <p:txBody>
          <a:bodyPr wrap="square">
            <a:spAutoFit/>
          </a:bodyPr>
          <a:lstStyle/>
          <a:p>
            <a:pPr>
              <a:lnSpc>
                <a:spcPct val="150000"/>
              </a:lnSpc>
            </a:pPr>
            <a:r>
              <a:rPr lang="en-US" altLang="zh-CN" sz="6600" dirty="0">
                <a:solidFill>
                  <a:srgbClr val="1A3F6C"/>
                </a:solidFill>
                <a:latin typeface="Impact" panose="020B0806030902050204" pitchFamily="34" charset="0"/>
                <a:ea typeface="微软雅黑" panose="020B0503020204020204" pitchFamily="34" charset="-122"/>
              </a:rPr>
              <a:t>THANKS!</a:t>
            </a:r>
            <a:endParaRPr lang="zh-CN" altLang="en-US" sz="6600" b="0" dirty="0">
              <a:solidFill>
                <a:srgbClr val="1A3F6C"/>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6"/>
          <p:cNvSpPr txBox="1"/>
          <p:nvPr/>
        </p:nvSpPr>
        <p:spPr>
          <a:xfrm>
            <a:off x="908957" y="206330"/>
            <a:ext cx="1069524" cy="400110"/>
          </a:xfrm>
          <a:prstGeom prst="rect">
            <a:avLst/>
          </a:prstGeom>
          <a:noFill/>
        </p:spPr>
        <p:txBody>
          <a:bodyPr wrap="none" rtlCol="0">
            <a:spAutoFit/>
          </a:bodyPr>
          <a:lstStyle/>
          <a:p>
            <a:r>
              <a:rPr lang="zh-CN" altLang="en-US" sz="2000" spc="300" dirty="0">
                <a:latin typeface="方正兰亭细黑_GBK" pitchFamily="2" charset="-122"/>
                <a:ea typeface="方正兰亭细黑_GBK" pitchFamily="2" charset="-122"/>
              </a:rPr>
              <a:t>感谢语</a:t>
            </a:r>
            <a:endParaRPr lang="zh-CN" altLang="en-US" sz="2000" spc="300" dirty="0">
              <a:latin typeface="方正兰亭细黑_GBK" pitchFamily="2" charset="-122"/>
              <a:ea typeface="方正兰亭细黑_GBK" pitchFamily="2" charset="-122"/>
            </a:endParaRPr>
          </a:p>
        </p:txBody>
      </p:sp>
      <p:cxnSp>
        <p:nvCxnSpPr>
          <p:cNvPr id="11" name="直接连接符 10"/>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grpSp>
        <p:nvGrpSpPr>
          <p:cNvPr id="3" name="组合 2"/>
          <p:cNvGrpSpPr/>
          <p:nvPr/>
        </p:nvGrpSpPr>
        <p:grpSpPr>
          <a:xfrm>
            <a:off x="1041400" y="2002155"/>
            <a:ext cx="7124065" cy="3030855"/>
            <a:chOff x="4304043" y="1286668"/>
            <a:chExt cx="3837944" cy="2757793"/>
          </a:xfrm>
          <a:effectLst>
            <a:outerShdw blurRad="381000" dist="254000" dir="8100000" algn="tr" rotWithShape="0">
              <a:prstClr val="black">
                <a:alpha val="40000"/>
              </a:prstClr>
            </a:outerShdw>
          </a:effectLst>
        </p:grpSpPr>
        <p:sp>
          <p:nvSpPr>
            <p:cNvPr id="53" name="圆角矩形 5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圆角矩形 53"/>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1384980" y="2179201"/>
            <a:ext cx="6436704" cy="2676525"/>
          </a:xfrm>
          <a:prstGeom prst="rect">
            <a:avLst/>
          </a:prstGeom>
        </p:spPr>
        <p:txBody>
          <a:bodyPr wrap="square">
            <a:spAutoFit/>
          </a:bodyPr>
          <a:p>
            <a:pPr>
              <a:lnSpc>
                <a:spcPct val="150000"/>
              </a:lnSpc>
              <a:defRPr/>
            </a:pPr>
            <a:r>
              <a:rPr lang="zh-CN" altLang="en-US" sz="1400" kern="0" dirty="0">
                <a:solidFill>
                  <a:srgbClr val="414455"/>
                </a:solidFill>
                <a:latin typeface="微软雅黑" panose="020B0503020204020204" pitchFamily="34" charset="-122"/>
                <a:ea typeface="微软雅黑" panose="020B0503020204020204" pitchFamily="34" charset="-122"/>
              </a:rPr>
              <a:t>         </a:t>
            </a:r>
            <a:r>
              <a:rPr lang="zh-CN" sz="1400" b="1" kern="0" dirty="0">
                <a:solidFill>
                  <a:srgbClr val="414455"/>
                </a:solidFill>
                <a:latin typeface="微软雅黑" panose="020B0503020204020204" pitchFamily="34" charset="-122"/>
                <a:ea typeface="微软雅黑" panose="020B0503020204020204" pitchFamily="34" charset="-122"/>
              </a:rPr>
              <a:t>项目已经接近尾声，</a:t>
            </a:r>
            <a:r>
              <a:rPr sz="1400" b="1" kern="0" dirty="0">
                <a:solidFill>
                  <a:srgbClr val="414455"/>
                </a:solidFill>
                <a:latin typeface="微软雅黑" panose="020B0503020204020204" pitchFamily="34" charset="-122"/>
                <a:ea typeface="微软雅黑" panose="020B0503020204020204" pitchFamily="34" charset="-122"/>
              </a:rPr>
              <a:t>大家都完成的非常认真，四个人聚集在一起，每个人都各司其职，互相帮助，共同为我们一个学期的项目工作做一个收尾，在测试阶段，我们的软件扫描图片信息的准确率达到了80%以上，其中四张图片由于图片格式和分辨率的问题，无法进行识别。本次项目是我们设计过最为完整的一次项目，从选题到总体设计再到软件设计，最后 编码实现进行测试，大家都倾注了大量的心血，最后的结果也达到了我们的预期，还加入了前端设计和数据库，完成度也很高。在本次项目中，我们每一个人都得到了充分地历练，相信在之后如果有参与大型项目的机会，每个人都可以发挥自己的实力！</a:t>
            </a:r>
            <a:endParaRPr sz="1400" b="1" kern="0" dirty="0">
              <a:solidFill>
                <a:srgbClr val="414455"/>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rot="16200000">
            <a:off x="6699097" y="620480"/>
            <a:ext cx="902720" cy="11728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solidFill>
                  <a:schemeClr val="tx1"/>
                </a:solidFill>
                <a:latin typeface="微软雅黑" panose="020B0503020204020204" pitchFamily="34" charset="-122"/>
                <a:ea typeface="微软雅黑" panose="020B0503020204020204" pitchFamily="34" charset="-122"/>
              </a:endParaRPr>
            </a:p>
          </p:txBody>
        </p:sp>
        <p:sp>
          <p:nvSpPr>
            <p:cNvPr id="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100">
                <a:latin typeface="微软雅黑" panose="020B0503020204020204" pitchFamily="34" charset="-122"/>
                <a:ea typeface="微软雅黑" panose="020B0503020204020204" pitchFamily="34" charset="-122"/>
              </a:endParaRPr>
            </a:p>
          </p:txBody>
        </p:sp>
      </p:grpSp>
      <p:sp>
        <p:nvSpPr>
          <p:cNvPr id="33" name="KSO_Shape"/>
          <p:cNvSpPr/>
          <p:nvPr/>
        </p:nvSpPr>
        <p:spPr bwMode="auto">
          <a:xfrm>
            <a:off x="7025951" y="93478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p>
            <a:pPr algn="ctr">
              <a:defRPr/>
            </a:pPr>
            <a:endParaRPr lang="zh-CN" altLang="en-US" dirty="0">
              <a:solidFill>
                <a:srgbClr val="FFFFFF"/>
              </a:solidFill>
              <a:ea typeface="微软雅黑" panose="020B0503020204020204" pitchFamily="34" charset="-122"/>
            </a:endParaRPr>
          </a:p>
        </p:txBody>
      </p:sp>
      <p:sp>
        <p:nvSpPr>
          <p:cNvPr id="13" name="文本框 12"/>
          <p:cNvSpPr txBox="1"/>
          <p:nvPr/>
        </p:nvSpPr>
        <p:spPr>
          <a:xfrm>
            <a:off x="7185025" y="727075"/>
            <a:ext cx="153035" cy="299085"/>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300"/>
                                        <p:tgtEl>
                                          <p:spTgt spid="8"/>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par>
                                <p:cTn id="17" presetID="1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right)">
                                      <p:cBhvr>
                                        <p:cTn id="20" dur="500"/>
                                        <p:tgtEl>
                                          <p:spTgt spid="11"/>
                                        </p:tgtEl>
                                      </p:cBhvr>
                                    </p:animEffect>
                                  </p:childTnLst>
                                </p:cTn>
                              </p:par>
                            </p:childTnLst>
                          </p:cTn>
                        </p:par>
                        <p:par>
                          <p:cTn id="21" fill="hold">
                            <p:stCondLst>
                              <p:cond delay="1500"/>
                            </p:stCondLst>
                            <p:childTnLst>
                              <p:par>
                                <p:cTn id="22" presetID="17" presetClass="entr" presetSubtype="1" fill="hold" grpId="0" nodeType="afterEffect">
                                  <p:stCondLst>
                                    <p:cond delay="0"/>
                                  </p:stCondLst>
                                  <p:iterate type="lt">
                                    <p:tmPct val="40000"/>
                                  </p:iterate>
                                  <p:childTnLst>
                                    <p:set>
                                      <p:cBhvr>
                                        <p:cTn id="23" dur="1" fill="hold">
                                          <p:stCondLst>
                                            <p:cond delay="0"/>
                                          </p:stCondLst>
                                        </p:cTn>
                                        <p:tgtEl>
                                          <p:spTgt spid="4"/>
                                        </p:tgtEl>
                                        <p:attrNameLst>
                                          <p:attrName>style.visibility</p:attrName>
                                        </p:attrNameLst>
                                      </p:cBhvr>
                                      <p:to>
                                        <p:strVal val="visible"/>
                                      </p:to>
                                    </p:set>
                                    <p:anim calcmode="lin" valueType="num">
                                      <p:cBhvr>
                                        <p:cTn id="24" dur="250" fill="hold"/>
                                        <p:tgtEl>
                                          <p:spTgt spid="4"/>
                                        </p:tgtEl>
                                        <p:attrNameLst>
                                          <p:attrName>ppt_x</p:attrName>
                                        </p:attrNameLst>
                                      </p:cBhvr>
                                      <p:tavLst>
                                        <p:tav tm="0">
                                          <p:val>
                                            <p:strVal val="#ppt_x"/>
                                          </p:val>
                                        </p:tav>
                                        <p:tav tm="100000">
                                          <p:val>
                                            <p:strVal val="#ppt_x"/>
                                          </p:val>
                                        </p:tav>
                                      </p:tavLst>
                                    </p:anim>
                                    <p:anim calcmode="lin" valueType="num">
                                      <p:cBhvr>
                                        <p:cTn id="25" dur="250" fill="hold"/>
                                        <p:tgtEl>
                                          <p:spTgt spid="4"/>
                                        </p:tgtEl>
                                        <p:attrNameLst>
                                          <p:attrName>ppt_y</p:attrName>
                                        </p:attrNameLst>
                                      </p:cBhvr>
                                      <p:tavLst>
                                        <p:tav tm="0">
                                          <p:val>
                                            <p:strVal val="#ppt_y-#ppt_h/2"/>
                                          </p:val>
                                        </p:tav>
                                        <p:tav tm="100000">
                                          <p:val>
                                            <p:strVal val="#ppt_y"/>
                                          </p:val>
                                        </p:tav>
                                      </p:tavLst>
                                    </p:anim>
                                    <p:anim calcmode="lin" valueType="num">
                                      <p:cBhvr>
                                        <p:cTn id="26" dur="250" fill="hold"/>
                                        <p:tgtEl>
                                          <p:spTgt spid="4"/>
                                        </p:tgtEl>
                                        <p:attrNameLst>
                                          <p:attrName>ppt_w</p:attrName>
                                        </p:attrNameLst>
                                      </p:cBhvr>
                                      <p:tavLst>
                                        <p:tav tm="0">
                                          <p:val>
                                            <p:strVal val="#ppt_w"/>
                                          </p:val>
                                        </p:tav>
                                        <p:tav tm="100000">
                                          <p:val>
                                            <p:strVal val="#ppt_w"/>
                                          </p:val>
                                        </p:tav>
                                      </p:tavLst>
                                    </p:anim>
                                    <p:anim calcmode="lin" valueType="num">
                                      <p:cBhvr>
                                        <p:cTn id="27" dur="250" fill="hold"/>
                                        <p:tgtEl>
                                          <p:spTgt spid="4"/>
                                        </p:tgtEl>
                                        <p:attrNameLst>
                                          <p:attrName>ppt_h</p:attrName>
                                        </p:attrNameLst>
                                      </p:cBhvr>
                                      <p:tavLst>
                                        <p:tav tm="0">
                                          <p:val>
                                            <p:fltVal val="0"/>
                                          </p:val>
                                        </p:tav>
                                        <p:tav tm="100000">
                                          <p:val>
                                            <p:strVal val="#ppt_h"/>
                                          </p:val>
                                        </p:tav>
                                      </p:tavLst>
                                    </p:anim>
                                  </p:childTnLst>
                                </p:cTn>
                              </p:par>
                            </p:childTnLst>
                          </p:cTn>
                        </p:par>
                        <p:par>
                          <p:cTn id="28" fill="hold">
                            <p:stCondLst>
                              <p:cond delay="1650"/>
                            </p:stCondLst>
                            <p:childTnLst>
                              <p:par>
                                <p:cTn id="29" presetID="22" presetClass="entr" presetSubtype="8" fill="hold" grpId="0" nodeType="afterEffect">
                                  <p:stCondLst>
                                    <p:cond delay="0"/>
                                  </p:stCondLst>
                                  <p:iterate type="lt">
                                    <p:tmPct val="30000"/>
                                  </p:iterate>
                                  <p:childTnLst>
                                    <p:set>
                                      <p:cBhvr>
                                        <p:cTn id="30" dur="1" fill="hold">
                                          <p:stCondLst>
                                            <p:cond delay="0"/>
                                          </p:stCondLst>
                                        </p:cTn>
                                        <p:tgtEl>
                                          <p:spTgt spid="2"/>
                                        </p:tgtEl>
                                        <p:attrNameLst>
                                          <p:attrName>style.visibility</p:attrName>
                                        </p:attrNameLst>
                                      </p:cBhvr>
                                      <p:to>
                                        <p:strVal val="visible"/>
                                      </p:to>
                                    </p:set>
                                    <p:animEffect transition="in" filter="wipe(left)">
                                      <p:cBhvr>
                                        <p:cTn id="31" dur="300"/>
                                        <p:tgtEl>
                                          <p:spTgt spid="2"/>
                                        </p:tgtEl>
                                      </p:cBhvr>
                                    </p:animEffect>
                                  </p:childTnLst>
                                </p:cTn>
                              </p:par>
                              <p:par>
                                <p:cTn id="32" presetID="36" presetClass="emph" presetSubtype="0" fill="hold" grpId="1" nodeType="withEffect">
                                  <p:stCondLst>
                                    <p:cond delay="0"/>
                                  </p:stCondLst>
                                  <p:iterate type="lt">
                                    <p:tmPct val="30000"/>
                                  </p:iterate>
                                  <p:childTnLst>
                                    <p:animScale>
                                      <p:cBhvr>
                                        <p:cTn id="33" dur="150" autoRev="1" fill="hold">
                                          <p:stCondLst>
                                            <p:cond delay="0"/>
                                          </p:stCondLst>
                                        </p:cTn>
                                        <p:tgtEl>
                                          <p:spTgt spid="2"/>
                                        </p:tgtEl>
                                      </p:cBhvr>
                                      <p:to x="80000" y="100000"/>
                                    </p:animScale>
                                    <p:anim by="(#ppt_w*0.10)" calcmode="lin" valueType="num">
                                      <p:cBhvr>
                                        <p:cTn id="34" dur="150" autoRev="1" fill="hold">
                                          <p:stCondLst>
                                            <p:cond delay="0"/>
                                          </p:stCondLst>
                                        </p:cTn>
                                        <p:tgtEl>
                                          <p:spTgt spid="2"/>
                                        </p:tgtEl>
                                        <p:attrNameLst>
                                          <p:attrName>ppt_x</p:attrName>
                                        </p:attrNameLst>
                                      </p:cBhvr>
                                    </p:anim>
                                    <p:anim by="(-#ppt_w*0.10)" calcmode="lin" valueType="num">
                                      <p:cBhvr>
                                        <p:cTn id="35" dur="150" autoRev="1" fill="hold">
                                          <p:stCondLst>
                                            <p:cond delay="0"/>
                                          </p:stCondLst>
                                        </p:cTn>
                                        <p:tgtEl>
                                          <p:spTgt spid="2"/>
                                        </p:tgtEl>
                                        <p:attrNameLst>
                                          <p:attrName>ppt_y</p:attrName>
                                        </p:attrNameLst>
                                      </p:cBhvr>
                                    </p:anim>
                                    <p:animRot by="-480000">
                                      <p:cBhvr>
                                        <p:cTn id="36" dur="150" autoRev="1"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椭圆 6"/>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chemeClr val="tx1">
                    <a:lumMod val="75000"/>
                    <a:lumOff val="25000"/>
                  </a:schemeClr>
                </a:solidFill>
                <a:latin typeface="微软雅黑" panose="020B0503020204020204" pitchFamily="34" charset="-122"/>
                <a:ea typeface="造字工房俊雅锐宋体验版常规体" pitchFamily="50" charset="-122"/>
              </a:rPr>
              <a:t>THANKS</a:t>
            </a:r>
            <a:endParaRPr lang="zh-CN" altLang="en-US" sz="2600" b="1" dirty="0">
              <a:solidFill>
                <a:schemeClr val="tx1">
                  <a:lumMod val="75000"/>
                  <a:lumOff val="25000"/>
                </a:schemeClr>
              </a:solidFill>
              <a:latin typeface="微软雅黑" panose="020B0503020204020204" pitchFamily="34" charset="-122"/>
              <a:ea typeface="造字工房俊雅锐宋体验版常规体" pitchFamily="50" charset="-122"/>
            </a:endParaRPr>
          </a:p>
        </p:txBody>
      </p:sp>
      <p:sp>
        <p:nvSpPr>
          <p:cNvPr id="27" name="TextBox 82"/>
          <p:cNvSpPr txBox="1"/>
          <p:nvPr/>
        </p:nvSpPr>
        <p:spPr>
          <a:xfrm>
            <a:off x="6156176" y="3194025"/>
            <a:ext cx="2544286" cy="1508105"/>
          </a:xfrm>
          <a:prstGeom prst="rect">
            <a:avLst/>
          </a:prstGeom>
          <a:noFill/>
        </p:spPr>
        <p:txBody>
          <a:bodyPr wrap="none" rtlCol="0">
            <a:spAutoFit/>
          </a:bodyPr>
          <a:lstStyle/>
          <a:p>
            <a:r>
              <a:rPr lang="zh-CN" altLang="en-US" sz="4600" dirty="0">
                <a:latin typeface="微软雅黑" panose="020B0503020204020204" pitchFamily="34" charset="-122"/>
                <a:ea typeface="微软雅黑" panose="020B0503020204020204" pitchFamily="34" charset="-122"/>
              </a:rPr>
              <a:t>演示完毕</a:t>
            </a:r>
            <a:endParaRPr lang="en-US" altLang="zh-CN" sz="4600" dirty="0">
              <a:latin typeface="微软雅黑" panose="020B0503020204020204" pitchFamily="34" charset="-122"/>
              <a:ea typeface="微软雅黑" panose="020B0503020204020204" pitchFamily="34" charset="-122"/>
            </a:endParaRPr>
          </a:p>
          <a:p>
            <a:r>
              <a:rPr lang="zh-CN" altLang="en-US" sz="4600" dirty="0">
                <a:latin typeface="微软雅黑" panose="020B0503020204020204" pitchFamily="34" charset="-122"/>
                <a:ea typeface="微软雅黑" panose="020B0503020204020204" pitchFamily="34" charset="-122"/>
              </a:rPr>
              <a:t>感谢观看</a:t>
            </a:r>
            <a:endParaRPr lang="en-US" altLang="zh-CN" sz="4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053455" y="2341880"/>
            <a:ext cx="2987040" cy="460375"/>
          </a:xfrm>
          <a:prstGeom prst="rect">
            <a:avLst/>
          </a:prstGeom>
          <a:noFill/>
        </p:spPr>
        <p:txBody>
          <a:bodyPr wrap="square" rtlCol="0">
            <a:spAutoFit/>
          </a:bodyPr>
          <a:p>
            <a:r>
              <a:rPr lang="en-US" altLang="zh-CN" sz="2400" b="1"/>
              <a:t>PPT</a:t>
            </a:r>
            <a:r>
              <a:rPr lang="zh-CN" altLang="en-US" sz="2400" b="1"/>
              <a:t>制作者：崔梦涛</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4"/>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4"/>
                                        </p:tgtEl>
                                        <p:attrNameLst>
                                          <p:attrName>style.visibility</p:attrName>
                                        </p:attrNameLst>
                                      </p:cBhvr>
                                      <p:to>
                                        <p:strVal val="visible"/>
                                      </p:to>
                                    </p:set>
                                    <p:anim calcmode="lin" valueType="num">
                                      <p:cBhvr>
                                        <p:cTn id="9" dur="1000" fill="hold"/>
                                        <p:tgtEl>
                                          <p:spTgt spid="4"/>
                                        </p:tgtEl>
                                        <p:attrNameLst>
                                          <p:attrName>ppt_w</p:attrName>
                                        </p:attrNameLst>
                                      </p:cBhvr>
                                      <p:tavLst>
                                        <p:tav tm="0">
                                          <p:val>
                                            <p:fltVal val="0"/>
                                          </p:val>
                                        </p:tav>
                                        <p:tav tm="100000">
                                          <p:val>
                                            <p:strVal val="#ppt_w"/>
                                          </p:val>
                                        </p:tav>
                                      </p:tavLst>
                                    </p:anim>
                                    <p:anim calcmode="lin" valueType="num">
                                      <p:cBhvr>
                                        <p:cTn id="10" dur="1000" fill="hold"/>
                                        <p:tgtEl>
                                          <p:spTgt spid="4"/>
                                        </p:tgtEl>
                                        <p:attrNameLst>
                                          <p:attrName>ppt_h</p:attrName>
                                        </p:attrNameLst>
                                      </p:cBhvr>
                                      <p:tavLst>
                                        <p:tav tm="0">
                                          <p:val>
                                            <p:fltVal val="0"/>
                                          </p:val>
                                        </p:tav>
                                        <p:tav tm="100000">
                                          <p:val>
                                            <p:strVal val="#ppt_h"/>
                                          </p:val>
                                        </p:tav>
                                      </p:tavLst>
                                    </p:anim>
                                    <p:animEffect transition="in" filter="fade">
                                      <p:cBhvr>
                                        <p:cTn id="11" dur="1000"/>
                                        <p:tgtEl>
                                          <p:spTgt spid="4"/>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4"/>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Effect transition="in" filter="fade">
                                      <p:cBhvr>
                                        <p:cTn id="20" dur="1000"/>
                                        <p:tgtEl>
                                          <p:spTgt spid="8"/>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8"/>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Effect transition="in" filter="fade">
                                      <p:cBhvr>
                                        <p:cTn id="29" dur="1000"/>
                                        <p:tgtEl>
                                          <p:spTgt spid="9"/>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9"/>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Effect transition="in" filter="fade">
                                      <p:cBhvr>
                                        <p:cTn id="38" dur="1000"/>
                                        <p:tgtEl>
                                          <p:spTgt spid="12"/>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12"/>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21"/>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21"/>
                                        </p:tgtEl>
                                        <p:attrNameLst>
                                          <p:attrName>style.visibility</p:attrName>
                                        </p:attrNameLst>
                                      </p:cBhvr>
                                      <p:to>
                                        <p:strVal val="visible"/>
                                      </p:to>
                                    </p:set>
                                    <p:anim calcmode="lin" valueType="num">
                                      <p:cBhvr>
                                        <p:cTn id="45" dur="1000" fill="hold"/>
                                        <p:tgtEl>
                                          <p:spTgt spid="21"/>
                                        </p:tgtEl>
                                        <p:attrNameLst>
                                          <p:attrName>ppt_w</p:attrName>
                                        </p:attrNameLst>
                                      </p:cBhvr>
                                      <p:tavLst>
                                        <p:tav tm="0">
                                          <p:val>
                                            <p:fltVal val="0"/>
                                          </p:val>
                                        </p:tav>
                                        <p:tav tm="100000">
                                          <p:val>
                                            <p:strVal val="#ppt_w"/>
                                          </p:val>
                                        </p:tav>
                                      </p:tavLst>
                                    </p:anim>
                                    <p:anim calcmode="lin" valueType="num">
                                      <p:cBhvr>
                                        <p:cTn id="46" dur="1000" fill="hold"/>
                                        <p:tgtEl>
                                          <p:spTgt spid="21"/>
                                        </p:tgtEl>
                                        <p:attrNameLst>
                                          <p:attrName>ppt_h</p:attrName>
                                        </p:attrNameLst>
                                      </p:cBhvr>
                                      <p:tavLst>
                                        <p:tav tm="0">
                                          <p:val>
                                            <p:fltVal val="0"/>
                                          </p:val>
                                        </p:tav>
                                        <p:tav tm="100000">
                                          <p:val>
                                            <p:strVal val="#ppt_h"/>
                                          </p:val>
                                        </p:tav>
                                      </p:tavLst>
                                    </p:anim>
                                    <p:animEffect transition="in" filter="fade">
                                      <p:cBhvr>
                                        <p:cTn id="47" dur="1000"/>
                                        <p:tgtEl>
                                          <p:spTgt spid="21"/>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21"/>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22"/>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0" fill="hold"/>
                                        <p:tgtEl>
                                          <p:spTgt spid="22"/>
                                        </p:tgtEl>
                                        <p:attrNameLst>
                                          <p:attrName>ppt_w</p:attrName>
                                        </p:attrNameLst>
                                      </p:cBhvr>
                                      <p:tavLst>
                                        <p:tav tm="0">
                                          <p:val>
                                            <p:fltVal val="0"/>
                                          </p:val>
                                        </p:tav>
                                        <p:tav tm="100000">
                                          <p:val>
                                            <p:strVal val="#ppt_w"/>
                                          </p:val>
                                        </p:tav>
                                      </p:tavLst>
                                    </p:anim>
                                    <p:anim calcmode="lin" valueType="num">
                                      <p:cBhvr>
                                        <p:cTn id="55" dur="1000" fill="hold"/>
                                        <p:tgtEl>
                                          <p:spTgt spid="22"/>
                                        </p:tgtEl>
                                        <p:attrNameLst>
                                          <p:attrName>ppt_h</p:attrName>
                                        </p:attrNameLst>
                                      </p:cBhvr>
                                      <p:tavLst>
                                        <p:tav tm="0">
                                          <p:val>
                                            <p:fltVal val="0"/>
                                          </p:val>
                                        </p:tav>
                                        <p:tav tm="100000">
                                          <p:val>
                                            <p:strVal val="#ppt_h"/>
                                          </p:val>
                                        </p:tav>
                                      </p:tavLst>
                                    </p:anim>
                                    <p:animEffect transition="in" filter="fade">
                                      <p:cBhvr>
                                        <p:cTn id="56" dur="1000"/>
                                        <p:tgtEl>
                                          <p:spTgt spid="22"/>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22"/>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7"/>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7"/>
                                        </p:tgtEl>
                                        <p:attrNameLst>
                                          <p:attrName>style.visibility</p:attrName>
                                        </p:attrNameLst>
                                      </p:cBhvr>
                                      <p:to>
                                        <p:strVal val="visible"/>
                                      </p:to>
                                    </p:set>
                                    <p:anim calcmode="lin" valueType="num">
                                      <p:cBhvr>
                                        <p:cTn id="63" dur="1000" fill="hold"/>
                                        <p:tgtEl>
                                          <p:spTgt spid="7"/>
                                        </p:tgtEl>
                                        <p:attrNameLst>
                                          <p:attrName>ppt_w</p:attrName>
                                        </p:attrNameLst>
                                      </p:cBhvr>
                                      <p:tavLst>
                                        <p:tav tm="0">
                                          <p:val>
                                            <p:fltVal val="0"/>
                                          </p:val>
                                        </p:tav>
                                        <p:tav tm="100000">
                                          <p:val>
                                            <p:strVal val="#ppt_w"/>
                                          </p:val>
                                        </p:tav>
                                      </p:tavLst>
                                    </p:anim>
                                    <p:anim calcmode="lin" valueType="num">
                                      <p:cBhvr>
                                        <p:cTn id="64" dur="1000" fill="hold"/>
                                        <p:tgtEl>
                                          <p:spTgt spid="7"/>
                                        </p:tgtEl>
                                        <p:attrNameLst>
                                          <p:attrName>ppt_h</p:attrName>
                                        </p:attrNameLst>
                                      </p:cBhvr>
                                      <p:tavLst>
                                        <p:tav tm="0">
                                          <p:val>
                                            <p:fltVal val="0"/>
                                          </p:val>
                                        </p:tav>
                                        <p:tav tm="100000">
                                          <p:val>
                                            <p:strVal val="#ppt_h"/>
                                          </p:val>
                                        </p:tav>
                                      </p:tavLst>
                                    </p:anim>
                                    <p:animEffect transition="in" filter="fade">
                                      <p:cBhvr>
                                        <p:cTn id="65" dur="1000"/>
                                        <p:tgtEl>
                                          <p:spTgt spid="7"/>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7"/>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15"/>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15"/>
                                        </p:tgtEl>
                                        <p:attrNameLst>
                                          <p:attrName>style.visibility</p:attrName>
                                        </p:attrNameLst>
                                      </p:cBhvr>
                                      <p:to>
                                        <p:strVal val="visible"/>
                                      </p:to>
                                    </p:set>
                                    <p:anim calcmode="lin" valueType="num">
                                      <p:cBhvr>
                                        <p:cTn id="72" dur="1000" fill="hold"/>
                                        <p:tgtEl>
                                          <p:spTgt spid="15"/>
                                        </p:tgtEl>
                                        <p:attrNameLst>
                                          <p:attrName>ppt_w</p:attrName>
                                        </p:attrNameLst>
                                      </p:cBhvr>
                                      <p:tavLst>
                                        <p:tav tm="0">
                                          <p:val>
                                            <p:fltVal val="0"/>
                                          </p:val>
                                        </p:tav>
                                        <p:tav tm="100000">
                                          <p:val>
                                            <p:strVal val="#ppt_w"/>
                                          </p:val>
                                        </p:tav>
                                      </p:tavLst>
                                    </p:anim>
                                    <p:anim calcmode="lin" valueType="num">
                                      <p:cBhvr>
                                        <p:cTn id="73" dur="1000" fill="hold"/>
                                        <p:tgtEl>
                                          <p:spTgt spid="15"/>
                                        </p:tgtEl>
                                        <p:attrNameLst>
                                          <p:attrName>ppt_h</p:attrName>
                                        </p:attrNameLst>
                                      </p:cBhvr>
                                      <p:tavLst>
                                        <p:tav tm="0">
                                          <p:val>
                                            <p:fltVal val="0"/>
                                          </p:val>
                                        </p:tav>
                                        <p:tav tm="100000">
                                          <p:val>
                                            <p:strVal val="#ppt_h"/>
                                          </p:val>
                                        </p:tav>
                                      </p:tavLst>
                                    </p:anim>
                                    <p:animEffect transition="in" filter="fade">
                                      <p:cBhvr>
                                        <p:cTn id="74" dur="1000"/>
                                        <p:tgtEl>
                                          <p:spTgt spid="15"/>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15"/>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18"/>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18"/>
                                        </p:tgtEl>
                                        <p:attrNameLst>
                                          <p:attrName>style.visibility</p:attrName>
                                        </p:attrNameLst>
                                      </p:cBhvr>
                                      <p:to>
                                        <p:strVal val="visible"/>
                                      </p:to>
                                    </p:set>
                                    <p:anim calcmode="lin" valueType="num">
                                      <p:cBhvr>
                                        <p:cTn id="81" dur="1000" fill="hold"/>
                                        <p:tgtEl>
                                          <p:spTgt spid="18"/>
                                        </p:tgtEl>
                                        <p:attrNameLst>
                                          <p:attrName>ppt_w</p:attrName>
                                        </p:attrNameLst>
                                      </p:cBhvr>
                                      <p:tavLst>
                                        <p:tav tm="0">
                                          <p:val>
                                            <p:fltVal val="0"/>
                                          </p:val>
                                        </p:tav>
                                        <p:tav tm="100000">
                                          <p:val>
                                            <p:strVal val="#ppt_w"/>
                                          </p:val>
                                        </p:tav>
                                      </p:tavLst>
                                    </p:anim>
                                    <p:anim calcmode="lin" valueType="num">
                                      <p:cBhvr>
                                        <p:cTn id="82" dur="1000" fill="hold"/>
                                        <p:tgtEl>
                                          <p:spTgt spid="18"/>
                                        </p:tgtEl>
                                        <p:attrNameLst>
                                          <p:attrName>ppt_h</p:attrName>
                                        </p:attrNameLst>
                                      </p:cBhvr>
                                      <p:tavLst>
                                        <p:tav tm="0">
                                          <p:val>
                                            <p:fltVal val="0"/>
                                          </p:val>
                                        </p:tav>
                                        <p:tav tm="100000">
                                          <p:val>
                                            <p:strVal val="#ppt_h"/>
                                          </p:val>
                                        </p:tav>
                                      </p:tavLst>
                                    </p:anim>
                                    <p:animEffect transition="in" filter="fade">
                                      <p:cBhvr>
                                        <p:cTn id="83" dur="1000"/>
                                        <p:tgtEl>
                                          <p:spTgt spid="18"/>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18"/>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23"/>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1000" fill="hold"/>
                                        <p:tgtEl>
                                          <p:spTgt spid="23"/>
                                        </p:tgtEl>
                                        <p:attrNameLst>
                                          <p:attrName>ppt_w</p:attrName>
                                        </p:attrNameLst>
                                      </p:cBhvr>
                                      <p:tavLst>
                                        <p:tav tm="0">
                                          <p:val>
                                            <p:fltVal val="0"/>
                                          </p:val>
                                        </p:tav>
                                        <p:tav tm="100000">
                                          <p:val>
                                            <p:strVal val="#ppt_w"/>
                                          </p:val>
                                        </p:tav>
                                      </p:tavLst>
                                    </p:anim>
                                    <p:anim calcmode="lin" valueType="num">
                                      <p:cBhvr>
                                        <p:cTn id="91" dur="1000" fill="hold"/>
                                        <p:tgtEl>
                                          <p:spTgt spid="23"/>
                                        </p:tgtEl>
                                        <p:attrNameLst>
                                          <p:attrName>ppt_h</p:attrName>
                                        </p:attrNameLst>
                                      </p:cBhvr>
                                      <p:tavLst>
                                        <p:tav tm="0">
                                          <p:val>
                                            <p:fltVal val="0"/>
                                          </p:val>
                                        </p:tav>
                                        <p:tav tm="100000">
                                          <p:val>
                                            <p:strVal val="#ppt_h"/>
                                          </p:val>
                                        </p:tav>
                                      </p:tavLst>
                                    </p:anim>
                                    <p:animEffect transition="in" filter="fade">
                                      <p:cBhvr>
                                        <p:cTn id="92" dur="1000"/>
                                        <p:tgtEl>
                                          <p:spTgt spid="23"/>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23"/>
                                        </p:tgtEl>
                                        <p:attrNameLst>
                                          <p:attrName>ppt_x</p:attrName>
                                          <p:attrName>ppt_y</p:attrName>
                                        </p:attrNameLst>
                                      </p:cBhvr>
                                      <p:rCtr x="-32066" y="-47482"/>
                                    </p:animMotion>
                                  </p:childTnLst>
                                </p:cTn>
                              </p:par>
                            </p:childTnLst>
                          </p:cTn>
                        </p:par>
                        <p:par>
                          <p:cTn id="95" fill="hold">
                            <p:stCondLst>
                              <p:cond delay="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childTnLst>
                          </p:cTn>
                        </p:par>
                        <p:par>
                          <p:cTn id="99" fill="hold">
                            <p:stCondLst>
                              <p:cond delay="1899"/>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26"/>
                                        </p:tgtEl>
                                        <p:attrNameLst>
                                          <p:attrName>ppt_x</p:attrName>
                                          <p:attrName>ppt_y</p:attrName>
                                        </p:attrNameLst>
                                      </p:cBhvr>
                                    </p:animMotion>
                                    <p:animRot by="1500000">
                                      <p:cBhvr>
                                        <p:cTn id="102" dur="125" fill="hold">
                                          <p:stCondLst>
                                            <p:cond delay="0"/>
                                          </p:stCondLst>
                                        </p:cTn>
                                        <p:tgtEl>
                                          <p:spTgt spid="26"/>
                                        </p:tgtEl>
                                        <p:attrNameLst>
                                          <p:attrName>r</p:attrName>
                                        </p:attrNameLst>
                                      </p:cBhvr>
                                    </p:animRot>
                                    <p:animRot by="-1500000">
                                      <p:cBhvr>
                                        <p:cTn id="103" dur="125" fill="hold">
                                          <p:stCondLst>
                                            <p:cond delay="125"/>
                                          </p:stCondLst>
                                        </p:cTn>
                                        <p:tgtEl>
                                          <p:spTgt spid="26"/>
                                        </p:tgtEl>
                                        <p:attrNameLst>
                                          <p:attrName>r</p:attrName>
                                        </p:attrNameLst>
                                      </p:cBhvr>
                                    </p:animRot>
                                    <p:animRot by="-1500000">
                                      <p:cBhvr>
                                        <p:cTn id="104" dur="125" fill="hold">
                                          <p:stCondLst>
                                            <p:cond delay="250"/>
                                          </p:stCondLst>
                                        </p:cTn>
                                        <p:tgtEl>
                                          <p:spTgt spid="26"/>
                                        </p:tgtEl>
                                        <p:attrNameLst>
                                          <p:attrName>r</p:attrName>
                                        </p:attrNameLst>
                                      </p:cBhvr>
                                    </p:animRot>
                                    <p:animRot by="1500000">
                                      <p:cBhvr>
                                        <p:cTn id="105" dur="125" fill="hold">
                                          <p:stCondLst>
                                            <p:cond delay="375"/>
                                          </p:stCondLst>
                                        </p:cTn>
                                        <p:tgtEl>
                                          <p:spTgt spid="26"/>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3000"/>
                                        <p:tgtEl>
                                          <p:spTgt spid="27"/>
                                        </p:tgtEl>
                                      </p:cBhvr>
                                    </p:animEffect>
                                    <p:anim calcmode="lin" valueType="num">
                                      <p:cBhvr>
                                        <p:cTn id="110" dur="3000" fill="hold"/>
                                        <p:tgtEl>
                                          <p:spTgt spid="27"/>
                                        </p:tgtEl>
                                        <p:attrNameLst>
                                          <p:attrName>ppt_x</p:attrName>
                                        </p:attrNameLst>
                                      </p:cBhvr>
                                      <p:tavLst>
                                        <p:tav tm="0">
                                          <p:val>
                                            <p:strVal val="#ppt_x"/>
                                          </p:val>
                                        </p:tav>
                                        <p:tav tm="100000">
                                          <p:val>
                                            <p:strVal val="#ppt_x"/>
                                          </p:val>
                                        </p:tav>
                                      </p:tavLst>
                                    </p:anim>
                                    <p:anim calcmode="lin" valueType="num">
                                      <p:cBhvr>
                                        <p:cTn id="111" dur="3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21" grpId="0" animBg="1"/>
      <p:bldP spid="21" grpId="1" animBg="1"/>
      <p:bldP spid="21" grpId="2" animBg="1"/>
      <p:bldP spid="22" grpId="0" animBg="1"/>
      <p:bldP spid="22" grpId="1" animBg="1"/>
      <p:bldP spid="22" grpId="2" animBg="1"/>
      <p:bldP spid="26" grpId="0"/>
      <p:bldP spid="26" grpId="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1A3F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01</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2891790" y="2794635"/>
            <a:ext cx="4860925" cy="521970"/>
          </a:xfrm>
          <a:prstGeom prst="rect">
            <a:avLst/>
          </a:prstGeom>
          <a:noFill/>
        </p:spPr>
        <p:txBody>
          <a:bodyPr wrap="square" rtlCol="0">
            <a:spAutoFit/>
          </a:bodyPr>
          <a:lstStyle/>
          <a:p>
            <a:r>
              <a:rPr lang="zh-CN" altLang="en-US" sz="2800" b="1" dirty="0">
                <a:solidFill>
                  <a:schemeClr val="tx1">
                    <a:lumMod val="75000"/>
                    <a:lumOff val="25000"/>
                  </a:schemeClr>
                </a:solidFill>
                <a:latin typeface="ITC Avant Garde Std Bk" panose="020B0502020202020204" pitchFamily="34" charset="0"/>
              </a:rPr>
              <a:t>团队成员介绍及项目需求分析</a:t>
            </a:r>
            <a:endParaRPr lang="zh-CN" altLang="en-US" sz="2800" b="1" dirty="0">
              <a:solidFill>
                <a:schemeClr val="tx1">
                  <a:lumMod val="75000"/>
                  <a:lumOff val="25000"/>
                </a:schemeClr>
              </a:solidFill>
              <a:latin typeface="ITC Avant Garde Std Bk" panose="020B0502020202020204" pitchFamily="34" charset="0"/>
            </a:endParaRPr>
          </a:p>
        </p:txBody>
      </p:sp>
      <p:grpSp>
        <p:nvGrpSpPr>
          <p:cNvPr id="14" name="组合 13"/>
          <p:cNvGrpSpPr/>
          <p:nvPr/>
        </p:nvGrpSpPr>
        <p:grpSpPr>
          <a:xfrm>
            <a:off x="1787045" y="1867537"/>
            <a:ext cx="527203" cy="530769"/>
            <a:chOff x="5042691" y="2273920"/>
            <a:chExt cx="702937" cy="707692"/>
          </a:xfrm>
          <a:solidFill>
            <a:srgbClr val="1A3F6C"/>
          </a:solidFill>
        </p:grpSpPr>
        <p:sp>
          <p:nvSpPr>
            <p:cNvPr id="15"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08957" y="206330"/>
            <a:ext cx="22656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1.</a:t>
            </a:r>
            <a:r>
              <a:rPr lang="zh-CN" altLang="en-US" sz="2000" spc="300" dirty="0">
                <a:latin typeface="方正兰亭细黑_GBK" pitchFamily="2" charset="-122"/>
                <a:ea typeface="方正兰亭细黑_GBK" pitchFamily="2" charset="-122"/>
              </a:rPr>
              <a:t>团队成员介绍</a:t>
            </a:r>
            <a:endParaRPr lang="zh-CN" altLang="en-US" sz="2000" spc="300" dirty="0">
              <a:latin typeface="方正兰亭细黑_GBK" pitchFamily="2" charset="-122"/>
              <a:ea typeface="方正兰亭细黑_GBK" pitchFamily="2" charset="-122"/>
            </a:endParaRPr>
          </a:p>
        </p:txBody>
      </p:sp>
      <p:cxnSp>
        <p:nvCxnSpPr>
          <p:cNvPr id="8" name="直接连接符 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90940" y="1326148"/>
            <a:ext cx="2551321" cy="525222"/>
            <a:chOff x="828467" y="1326148"/>
            <a:chExt cx="2551321" cy="525222"/>
          </a:xfrm>
        </p:grpSpPr>
        <p:sp>
          <p:nvSpPr>
            <p:cNvPr id="10" name="圆角矩形 9"/>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11" name="圆角矩形 10"/>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15" name="组合 14"/>
          <p:cNvGrpSpPr/>
          <p:nvPr/>
        </p:nvGrpSpPr>
        <p:grpSpPr>
          <a:xfrm>
            <a:off x="790940" y="3509018"/>
            <a:ext cx="2551321" cy="525222"/>
            <a:chOff x="828467" y="1326148"/>
            <a:chExt cx="2551321" cy="525222"/>
          </a:xfrm>
        </p:grpSpPr>
        <p:sp>
          <p:nvSpPr>
            <p:cNvPr id="16" name="圆角矩形 15"/>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17" name="圆角矩形 16"/>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18" name="组合 17"/>
          <p:cNvGrpSpPr/>
          <p:nvPr/>
        </p:nvGrpSpPr>
        <p:grpSpPr>
          <a:xfrm>
            <a:off x="5751501" y="1325708"/>
            <a:ext cx="2551321" cy="525222"/>
            <a:chOff x="828467" y="1326148"/>
            <a:chExt cx="2551321" cy="525222"/>
          </a:xfrm>
        </p:grpSpPr>
        <p:sp>
          <p:nvSpPr>
            <p:cNvPr id="19" name="圆角矩形 18"/>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20" name="圆角矩形 19"/>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24" name="组合 23"/>
          <p:cNvGrpSpPr/>
          <p:nvPr/>
        </p:nvGrpSpPr>
        <p:grpSpPr>
          <a:xfrm>
            <a:off x="5751501" y="3508578"/>
            <a:ext cx="2551321" cy="525222"/>
            <a:chOff x="828467" y="1326148"/>
            <a:chExt cx="2551321" cy="525222"/>
          </a:xfrm>
        </p:grpSpPr>
        <p:sp>
          <p:nvSpPr>
            <p:cNvPr id="25" name="圆角矩形 24"/>
            <p:cNvSpPr/>
            <p:nvPr/>
          </p:nvSpPr>
          <p:spPr>
            <a:xfrm>
              <a:off x="828467" y="1326148"/>
              <a:ext cx="2551321" cy="525222"/>
            </a:xfrm>
            <a:prstGeom prst="roundRect">
              <a:avLst>
                <a:gd name="adj" fmla="val 0"/>
              </a:avLst>
            </a:prstGeom>
            <a:solidFill>
              <a:srgbClr val="1A3F6C"/>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26" name="圆角矩形 25"/>
            <p:cNvSpPr/>
            <p:nvPr/>
          </p:nvSpPr>
          <p:spPr>
            <a:xfrm>
              <a:off x="910698" y="1400423"/>
              <a:ext cx="2386859" cy="376672"/>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grpSp>
      <p:grpSp>
        <p:nvGrpSpPr>
          <p:cNvPr id="27" name="组合 26"/>
          <p:cNvGrpSpPr/>
          <p:nvPr/>
        </p:nvGrpSpPr>
        <p:grpSpPr>
          <a:xfrm>
            <a:off x="3549527" y="1649601"/>
            <a:ext cx="2018784" cy="2018784"/>
            <a:chOff x="2193191" y="1899415"/>
            <a:chExt cx="2421376" cy="2421376"/>
          </a:xfrm>
          <a:effectLst/>
        </p:grpSpPr>
        <p:sp>
          <p:nvSpPr>
            <p:cNvPr id="28" name="椭圆 27"/>
            <p:cNvSpPr/>
            <p:nvPr/>
          </p:nvSpPr>
          <p:spPr>
            <a:xfrm>
              <a:off x="2193191" y="1899415"/>
              <a:ext cx="2421376" cy="2421376"/>
            </a:xfrm>
            <a:prstGeom prst="ellipse">
              <a:avLst/>
            </a:prstGeom>
            <a:solidFill>
              <a:srgbClr val="1A3F6C"/>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29" name="椭圆 28"/>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sp>
        <p:nvSpPr>
          <p:cNvPr id="30" name="Text Placeholder 12"/>
          <p:cNvSpPr txBox="1"/>
          <p:nvPr/>
        </p:nvSpPr>
        <p:spPr>
          <a:xfrm>
            <a:off x="791208" y="1450149"/>
            <a:ext cx="1959184" cy="287177"/>
          </a:xfrm>
          <a:prstGeom prst="rect">
            <a:avLst/>
          </a:prstGeom>
        </p:spPr>
        <p:txBody>
          <a:bodyPr lIns="0" rIns="0">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01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崔梦涛（</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PM</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 Placeholder 12"/>
          <p:cNvSpPr txBox="1"/>
          <p:nvPr/>
        </p:nvSpPr>
        <p:spPr>
          <a:xfrm>
            <a:off x="1061718" y="3628041"/>
            <a:ext cx="1959184" cy="287177"/>
          </a:xfrm>
          <a:prstGeom prst="rect">
            <a:avLst/>
          </a:prstGeom>
        </p:spPr>
        <p:txBody>
          <a:bodyPr lIns="0" rIns="0">
            <a:no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03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杨蕊媛（程序开发）</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ext Placeholder 12"/>
          <p:cNvSpPr txBox="1"/>
          <p:nvPr/>
        </p:nvSpPr>
        <p:spPr>
          <a:xfrm>
            <a:off x="6209665" y="1450340"/>
            <a:ext cx="1709420" cy="287020"/>
          </a:xfrm>
          <a:prstGeom prst="rect">
            <a:avLst/>
          </a:prstGeom>
        </p:spPr>
        <p:txBody>
          <a:bodyPr lIns="0" rIns="0">
            <a:no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02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癿盼盼（文档编写）</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 Placeholder 12"/>
          <p:cNvSpPr txBox="1"/>
          <p:nvPr/>
        </p:nvSpPr>
        <p:spPr>
          <a:xfrm>
            <a:off x="6097514" y="3628041"/>
            <a:ext cx="1959184" cy="287177"/>
          </a:xfrm>
          <a:prstGeom prst="rect">
            <a:avLst/>
          </a:prstGeom>
        </p:spPr>
        <p:txBody>
          <a:bodyPr lIns="0" rIns="0">
            <a:noAutofit/>
          </a:bodyPr>
          <a:lstStyle>
            <a:lvl1pPr marL="0" indent="0" algn="r"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04 </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杨钦颖（程序测试）</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 Placeholder 12"/>
          <p:cNvSpPr txBox="1"/>
          <p:nvPr/>
        </p:nvSpPr>
        <p:spPr>
          <a:xfrm>
            <a:off x="789940" y="2089785"/>
            <a:ext cx="2535555" cy="274320"/>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希望我们的程序没有BUG存在!!</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 Placeholder 12"/>
          <p:cNvSpPr txBox="1"/>
          <p:nvPr/>
        </p:nvSpPr>
        <p:spPr>
          <a:xfrm>
            <a:off x="883281" y="4300463"/>
            <a:ext cx="1775671" cy="123939"/>
          </a:xfrm>
          <a:prstGeom prst="rect">
            <a:avLst/>
          </a:prstGeom>
        </p:spPr>
        <p:txBody>
          <a:bodyPr lIns="0" rIns="0"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千里之行，始于足下</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 Placeholder 12"/>
          <p:cNvSpPr txBox="1"/>
          <p:nvPr/>
        </p:nvSpPr>
        <p:spPr>
          <a:xfrm>
            <a:off x="5898515" y="2029460"/>
            <a:ext cx="2745105" cy="395605"/>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生活原本沉闷 ，但跑起来就有风</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 Placeholder 12"/>
          <p:cNvSpPr txBox="1"/>
          <p:nvPr/>
        </p:nvSpPr>
        <p:spPr>
          <a:xfrm>
            <a:off x="5898515" y="4300220"/>
            <a:ext cx="2505710" cy="505460"/>
          </a:xfrm>
          <a:prstGeom prst="rect">
            <a:avLst/>
          </a:prstGeom>
        </p:spPr>
        <p:txBody>
          <a:bodyPr lIns="0" rIns="0"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 成功就是把复杂的问题简单化，然后狠狠去做</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3797048" y="2283244"/>
            <a:ext cx="1512794" cy="398780"/>
          </a:xfrm>
          <a:prstGeom prst="rect">
            <a:avLst/>
          </a:prstGeom>
        </p:spPr>
        <p:txBody>
          <a:bodyPr wrap="square">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天马行空队</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par>
                          <p:cTn id="21" fill="hold">
                            <p:stCondLst>
                              <p:cond delay="1500"/>
                            </p:stCondLst>
                            <p:childTnLst>
                              <p:par>
                                <p:cTn id="22" presetID="21" presetClass="entr" presetSubtype="1"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heel(1)">
                                      <p:cBhvr>
                                        <p:cTn id="24" dur="500"/>
                                        <p:tgtEl>
                                          <p:spTgt spid="2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fade">
                                      <p:cBhvr>
                                        <p:cTn id="41" dur="500"/>
                                        <p:tgtEl>
                                          <p:spTgt spid="36">
                                            <p:txEl>
                                              <p:pRg st="0" end="0"/>
                                            </p:txEl>
                                          </p:spTgt>
                                        </p:tgtEl>
                                      </p:cBhvr>
                                    </p:animEffect>
                                  </p:childTnLst>
                                </p:cTn>
                              </p:par>
                            </p:childTnLst>
                          </p:cTn>
                        </p:par>
                        <p:par>
                          <p:cTn id="42" fill="hold">
                            <p:stCondLst>
                              <p:cond delay="4000"/>
                            </p:stCondLst>
                            <p:childTnLst>
                              <p:par>
                                <p:cTn id="43" presetID="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childTnLst>
                                </p:cTn>
                              </p:par>
                            </p:childTnLst>
                          </p:cTn>
                        </p:par>
                        <p:par>
                          <p:cTn id="55" fill="hold">
                            <p:stCondLst>
                              <p:cond delay="5500"/>
                            </p:stCondLst>
                            <p:childTnLst>
                              <p:par>
                                <p:cTn id="56" presetID="2" presetClass="entr" presetSubtype="2"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1+#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animEffect transition="in" filter="fade">
                                      <p:cBhvr>
                                        <p:cTn id="67" dur="500"/>
                                        <p:tgtEl>
                                          <p:spTgt spid="39">
                                            <p:txEl>
                                              <p:pRg st="0" end="0"/>
                                            </p:txEl>
                                          </p:spTgt>
                                        </p:tgtEl>
                                      </p:cBhvr>
                                    </p:animEffect>
                                  </p:childTnLst>
                                </p:cTn>
                              </p:par>
                            </p:childTnLst>
                          </p:cTn>
                        </p:par>
                        <p:par>
                          <p:cTn id="68" fill="hold">
                            <p:stCondLst>
                              <p:cond delay="7000"/>
                            </p:stCondLst>
                            <p:childTnLst>
                              <p:par>
                                <p:cTn id="69" presetID="2" presetClass="entr" presetSubtype="2"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1+#ppt_w/2"/>
                                          </p:val>
                                        </p:tav>
                                        <p:tav tm="100000">
                                          <p:val>
                                            <p:strVal val="#ppt_x"/>
                                          </p:val>
                                        </p:tav>
                                      </p:tavLst>
                                    </p:anim>
                                    <p:anim calcmode="lin" valueType="num">
                                      <p:cBhvr additive="base">
                                        <p:cTn id="72" dur="500" fill="hold"/>
                                        <p:tgtEl>
                                          <p:spTgt spid="24"/>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41">
                                            <p:txEl>
                                              <p:pRg st="0" end="0"/>
                                            </p:txEl>
                                          </p:spTgt>
                                        </p:tgtEl>
                                        <p:attrNameLst>
                                          <p:attrName>style.visibility</p:attrName>
                                        </p:attrNameLst>
                                      </p:cBhvr>
                                      <p:to>
                                        <p:strVal val="visible"/>
                                      </p:to>
                                    </p:set>
                                    <p:animEffect transition="in" filter="fade">
                                      <p:cBhvr>
                                        <p:cTn id="80"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0" grpId="0"/>
      <p:bldP spid="32" grpId="0"/>
      <p:bldP spid="33" grpId="0"/>
      <p:bldP spid="35" grpId="0"/>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47057" y="241890"/>
            <a:ext cx="1681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2.</a:t>
            </a:r>
            <a:r>
              <a:rPr lang="zh-CN" altLang="en-US" sz="2000" spc="300" dirty="0">
                <a:latin typeface="方正兰亭细黑_GBK" pitchFamily="2" charset="-122"/>
                <a:ea typeface="方正兰亭细黑_GBK" pitchFamily="2" charset="-122"/>
              </a:rPr>
              <a:t>需求分析</a:t>
            </a:r>
            <a:endParaRPr lang="zh-CN" altLang="en-US" sz="2000" spc="300" dirty="0">
              <a:latin typeface="方正兰亭细黑_GBK" pitchFamily="2" charset="-122"/>
              <a:ea typeface="方正兰亭细黑_GBK" pitchFamily="2" charset="-122"/>
            </a:endParaRPr>
          </a:p>
        </p:txBody>
      </p:sp>
      <p:grpSp>
        <p:nvGrpSpPr>
          <p:cNvPr id="10" name="组合 9"/>
          <p:cNvGrpSpPr/>
          <p:nvPr/>
        </p:nvGrpSpPr>
        <p:grpSpPr>
          <a:xfrm rot="5400000">
            <a:off x="564025" y="996867"/>
            <a:ext cx="1146479" cy="14895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339975" y="1193165"/>
            <a:ext cx="6296025" cy="3143885"/>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23"/>
          <p:cNvSpPr>
            <a:spLocks noChangeArrowheads="1"/>
          </p:cNvSpPr>
          <p:nvPr/>
        </p:nvSpPr>
        <p:spPr bwMode="auto">
          <a:xfrm>
            <a:off x="2490470" y="1372235"/>
            <a:ext cx="6138545" cy="284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pP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伴随着进入大数据时代，各类信息迎来了大爆发，人工智能也随之而来，人类社会被图片文字识别、人脸识别、无人驾驶等人工智能技术包围着，随处可见。在日常工作中，图片文字识别大有作用。仔细想想，工作中经常会遇到一些必须完成但机械重复的事情，比如参加展会搜集了大量的名片，却要一张一张地录入信息；月底结算时，财务部门需要腾出时间录入成堆的票据表单；快递公司每天都需要花费很多时间登记运单等等，其实都可以利用图片文字识别来提高效率，这样的话可以实时高效地定位识别图片中的文字信息，并将其转换成可编辑的文本。</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20000"/>
              </a:lnSpc>
            </a:pPr>
            <a:r>
              <a:rPr lang="en-US" altLang="zh-CN" sz="1400" b="1"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sym typeface="微软雅黑" panose="020B0503020204020204" pitchFamily="34" charset="-122"/>
              </a:rPr>
              <a:t>未来的图片文字识别sdk可用于集成到APP、系统业务中，通过OCR技术核心，可以完成对身份证、银行卡、名片、驾驶证、行驶证、企业三证、票据、纸质文档、护照等多种对象的识别。</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24"/>
          <p:cNvSpPr>
            <a:spLocks noChangeArrowheads="1"/>
          </p:cNvSpPr>
          <p:nvPr/>
        </p:nvSpPr>
        <p:spPr bwMode="auto">
          <a:xfrm>
            <a:off x="515029" y="1372307"/>
            <a:ext cx="874712"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anose="020B0503020204020204" pitchFamily="34" charset="-122"/>
                <a:ea typeface="微软雅黑" panose="020B0503020204020204" pitchFamily="34" charset="-122"/>
              </a:rPr>
              <a:t>项目背景</a:t>
            </a:r>
            <a:endParaRPr lang="zh-CN" altLang="en-US" sz="2400" b="1"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500"/>
                                </p:stCondLst>
                                <p:childTnLst>
                                  <p:par>
                                    <p:cTn id="18" presetID="2" presetClass="entr" presetSubtype="2" fill="hold" nodeType="afterEffect" p14:presetBounceEnd="40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0000">
                                          <p:cBhvr additive="base">
                                            <p:cTn id="20" dur="5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ppt_x</p:attrName>
                                            </p:attrNameLst>
                                          </p:cBhvr>
                                          <p:tavLst>
                                            <p:tav tm="0">
                                              <p:val>
                                                <p:strVal val="1+#ppt_w/2"/>
                                              </p:val>
                                            </p:tav>
                                            <p:tav tm="100000">
                                              <p:val>
                                                <p:strVal val="#ppt_x"/>
                                              </p:val>
                                            </p:tav>
                                          </p:tavLst>
                                        </p:anim>
                                        <p:anim calcmode="lin" valueType="num">
                                          <p:cBhvr>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ppt_x</p:attrName>
                                            </p:attrNameLst>
                                          </p:cBhvr>
                                          <p:tavLst>
                                            <p:tav tm="0">
                                              <p:val>
                                                <p:strVal val="0-#ppt_w/2"/>
                                              </p:val>
                                            </p:tav>
                                            <p:tav tm="100000">
                                              <p:val>
                                                <p:strVal val="#ppt_x"/>
                                              </p:val>
                                            </p:tav>
                                          </p:tavLst>
                                        </p:anim>
                                        <p:anim calcmode="lin" valueType="num">
                                          <p:cBhvr>
                                            <p:cTn id="3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9" grpId="0" bldLvl="0" autoUpdateAnimBg="0"/>
          <p:bldP spid="20"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2" presetClass="entr" presetSubtype="2"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ppt_x</p:attrName>
                                            </p:attrNameLst>
                                          </p:cBhvr>
                                          <p:tavLst>
                                            <p:tav tm="0">
                                              <p:val>
                                                <p:strVal val="1+#ppt_w/2"/>
                                              </p:val>
                                            </p:tav>
                                            <p:tav tm="100000">
                                              <p:val>
                                                <p:strVal val="#ppt_x"/>
                                              </p:val>
                                            </p:tav>
                                          </p:tavLst>
                                        </p:anim>
                                        <p:anim calcmode="lin" valueType="num">
                                          <p:cBhvr>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fill="hold"/>
                                            <p:tgtEl>
                                              <p:spTgt spid="20"/>
                                            </p:tgtEl>
                                            <p:attrNameLst>
                                              <p:attrName>ppt_x</p:attrName>
                                            </p:attrNameLst>
                                          </p:cBhvr>
                                          <p:tavLst>
                                            <p:tav tm="0">
                                              <p:val>
                                                <p:strVal val="0-#ppt_w/2"/>
                                              </p:val>
                                            </p:tav>
                                            <p:tav tm="100000">
                                              <p:val>
                                                <p:strVal val="#ppt_x"/>
                                              </p:val>
                                            </p:tav>
                                          </p:tavLst>
                                        </p:anim>
                                        <p:anim calcmode="lin" valueType="num">
                                          <p:cBhvr>
                                            <p:cTn id="3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9" grpId="0" bldLvl="0" autoUpdateAnimBg="0"/>
          <p:bldP spid="20"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47057" y="241890"/>
            <a:ext cx="16814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3.</a:t>
            </a:r>
            <a:r>
              <a:rPr lang="zh-CN" altLang="en-US" sz="2000" spc="300" dirty="0">
                <a:latin typeface="方正兰亭细黑_GBK" pitchFamily="2" charset="-122"/>
                <a:ea typeface="方正兰亭细黑_GBK" pitchFamily="2" charset="-122"/>
              </a:rPr>
              <a:t>功能需求</a:t>
            </a:r>
            <a:endParaRPr lang="zh-CN" altLang="en-US" sz="2000" spc="300" dirty="0">
              <a:latin typeface="方正兰亭细黑_GBK" pitchFamily="2" charset="-122"/>
              <a:ea typeface="方正兰亭细黑_GBK" pitchFamily="2" charset="-122"/>
            </a:endParaRPr>
          </a:p>
        </p:txBody>
      </p:sp>
      <p:grpSp>
        <p:nvGrpSpPr>
          <p:cNvPr id="10" name="组合 9"/>
          <p:cNvGrpSpPr/>
          <p:nvPr/>
        </p:nvGrpSpPr>
        <p:grpSpPr>
          <a:xfrm rot="5400000">
            <a:off x="564025" y="996867"/>
            <a:ext cx="1146479" cy="1489544"/>
            <a:chOff x="4020870" y="2194485"/>
            <a:chExt cx="1102258" cy="1432090"/>
          </a:xfrm>
          <a:effectLst>
            <a:outerShdw blurRad="444500" dist="254000" dir="8100000" algn="tr" rotWithShape="0">
              <a:prstClr val="black">
                <a:alpha val="50000"/>
              </a:prstClr>
            </a:outerShdw>
          </a:effectLst>
        </p:grpSpPr>
        <p:sp>
          <p:nvSpPr>
            <p:cNvPr id="1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090420" y="672465"/>
            <a:ext cx="6194425" cy="2995295"/>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4"/>
          <p:cNvSpPr>
            <a:spLocks noChangeArrowheads="1"/>
          </p:cNvSpPr>
          <p:nvPr/>
        </p:nvSpPr>
        <p:spPr bwMode="auto">
          <a:xfrm>
            <a:off x="515029" y="1372307"/>
            <a:ext cx="874712"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anose="020B0503020204020204" pitchFamily="34" charset="-122"/>
                <a:ea typeface="微软雅黑" panose="020B0503020204020204" pitchFamily="34" charset="-122"/>
              </a:rPr>
              <a:t>功能需求</a:t>
            </a:r>
            <a:endParaRPr lang="zh-CN" altLang="en-US" sz="2400" b="1"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sp>
        <p:nvSpPr>
          <p:cNvPr id="2" name="椭圆 34"/>
          <p:cNvSpPr/>
          <p:nvPr/>
        </p:nvSpPr>
        <p:spPr>
          <a:xfrm rot="5400000" flipV="1">
            <a:off x="7508240" y="3503295"/>
            <a:ext cx="1228725" cy="165354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1497965" y="4079875"/>
            <a:ext cx="5375910" cy="889000"/>
            <a:chOff x="4449562" y="1749879"/>
            <a:chExt cx="3837944" cy="2764496"/>
          </a:xfrm>
          <a:effectLst>
            <a:outerShdw blurRad="381000" dist="254000" dir="8100000" algn="tr" rotWithShape="0">
              <a:prstClr val="black">
                <a:alpha val="40000"/>
              </a:prstClr>
            </a:outerShdw>
          </a:effectLst>
        </p:grpSpPr>
        <p:sp>
          <p:nvSpPr>
            <p:cNvPr id="24" name="圆角矩形 23"/>
            <p:cNvSpPr/>
            <p:nvPr/>
          </p:nvSpPr>
          <p:spPr>
            <a:xfrm>
              <a:off x="4449562" y="1749879"/>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a:off x="4497449" y="1843253"/>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6" name="TextBox 31"/>
          <p:cNvSpPr>
            <a:spLocks noChangeArrowheads="1"/>
          </p:cNvSpPr>
          <p:nvPr/>
        </p:nvSpPr>
        <p:spPr bwMode="auto">
          <a:xfrm>
            <a:off x="7825105" y="3961130"/>
            <a:ext cx="1021715"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pPr algn="ctr"/>
            <a:r>
              <a:rPr lang="zh-CN" altLang="en-US" sz="2400" b="1" dirty="0">
                <a:solidFill>
                  <a:schemeClr val="bg1"/>
                </a:solidFill>
                <a:latin typeface="微软雅黑" panose="020B0503020204020204" pitchFamily="34" charset="-122"/>
                <a:ea typeface="微软雅黑" panose="020B0503020204020204" pitchFamily="34" charset="-122"/>
              </a:rPr>
              <a:t>非功能需求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551430" y="769620"/>
            <a:ext cx="5545455" cy="2891790"/>
          </a:xfrm>
          <a:prstGeom prst="rect">
            <a:avLst/>
          </a:prstGeom>
          <a:noFill/>
        </p:spPr>
        <p:txBody>
          <a:bodyPr wrap="square" rtlCol="0">
            <a:spAutoFit/>
          </a:bodyPr>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1、程序能够自动读取企业工商信息图片所在的文件夹路径。</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2、从图片文件夹路径中顺序取出图片进行识别。</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3、因为天猫平台公示的图片内容没有固定格式，所以需要程序能匹配不同格式的图片内容提取信息。</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4、能够提取出图片中的企业注册号、企业名称数据项，并保存进Excel中，因为企业注册号、企业名称数据项要进行分析处理，所以需要保证提取信息的准确性，识别准确率需要保证在95%以上。</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5、最终的识别结果以一份汇总的Excel交付。</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2080895" y="3961130"/>
            <a:ext cx="4210050" cy="1076325"/>
          </a:xfrm>
          <a:prstGeom prst="rect">
            <a:avLst/>
          </a:prstGeom>
          <a:noFill/>
        </p:spPr>
        <p:txBody>
          <a:bodyPr wrap="square" rtlCol="0">
            <a:spAutoFit/>
          </a:bodyPr>
          <a:p>
            <a:endParaRPr lang="zh-CN" altLang="en-US" sz="1600" b="1">
              <a:solidFill>
                <a:schemeClr val="bg1"/>
              </a:solidFill>
              <a:sym typeface="+mn-ea"/>
            </a:endParaRPr>
          </a:p>
          <a:p>
            <a:endParaRPr lang="zh-CN" altLang="en-US" sz="1600" b="1">
              <a:solidFill>
                <a:schemeClr val="bg1"/>
              </a:solidFill>
            </a:endParaRPr>
          </a:p>
          <a:p>
            <a:r>
              <a:rPr lang="zh-CN" altLang="en-US" sz="1600" b="1">
                <a:solidFill>
                  <a:schemeClr val="bg1"/>
                </a:solidFill>
                <a:sym typeface="+mn-ea"/>
              </a:rPr>
              <a:t>1、识别速度保持在60秒识别50张图片。</a:t>
            </a:r>
            <a:endParaRPr lang="zh-CN" altLang="en-US" sz="1600" b="1">
              <a:solidFill>
                <a:schemeClr val="bg1"/>
              </a:solidFill>
            </a:endParaRPr>
          </a:p>
          <a:p>
            <a:endParaRPr lang="zh-CN" altLang="en-US" sz="1600" b="1">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500"/>
                                </p:stCondLst>
                                <p:childTnLst>
                                  <p:par>
                                    <p:cTn id="18" presetID="2" presetClass="entr" presetSubtype="2" fill="hold" nodeType="afterEffect" p14:presetBounceEnd="40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0000">
                                          <p:cBhvr additive="base">
                                            <p:cTn id="20" dur="5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ppt_x</p:attrName>
                                            </p:attrNameLst>
                                          </p:cBhvr>
                                          <p:tavLst>
                                            <p:tav tm="0">
                                              <p:val>
                                                <p:strVal val="0-#ppt_w/2"/>
                                              </p:val>
                                            </p:tav>
                                            <p:tav tm="100000">
                                              <p:val>
                                                <p:strVal val="#ppt_x"/>
                                              </p:val>
                                            </p:tav>
                                          </p:tavLst>
                                        </p:anim>
                                        <p:anim calcmode="lin" valueType="num">
                                          <p:cBhvr>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20"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1500"/>
                                </p:stCondLst>
                                <p:childTnLst>
                                  <p:par>
                                    <p:cTn id="18" presetID="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2" presetClass="entr" presetSubtype="8"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ppt_x</p:attrName>
                                            </p:attrNameLst>
                                          </p:cBhvr>
                                          <p:tavLst>
                                            <p:tav tm="0">
                                              <p:val>
                                                <p:strVal val="0-#ppt_w/2"/>
                                              </p:val>
                                            </p:tav>
                                            <p:tav tm="100000">
                                              <p:val>
                                                <p:strVal val="#ppt_x"/>
                                              </p:val>
                                            </p:tav>
                                          </p:tavLst>
                                        </p:anim>
                                        <p:anim calcmode="lin" valueType="num">
                                          <p:cBhvr>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P spid="20" grpId="0" bldLvl="0" autoUpdateAnimBg="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45002" y="1249593"/>
            <a:ext cx="1788430" cy="1788430"/>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1A3F6C"/>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grpSp>
      </p:grpSp>
      <p:sp>
        <p:nvSpPr>
          <p:cNvPr id="9" name="任意多边形 8"/>
          <p:cNvSpPr/>
          <p:nvPr/>
        </p:nvSpPr>
        <p:spPr>
          <a:xfrm>
            <a:off x="-89125" y="-427943"/>
            <a:ext cx="2128342" cy="6001429"/>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1A3F6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圆角矩形 9"/>
          <p:cNvSpPr/>
          <p:nvPr/>
        </p:nvSpPr>
        <p:spPr>
          <a:xfrm>
            <a:off x="3001095" y="3284307"/>
            <a:ext cx="5128673" cy="32168"/>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endParaRPr lang="zh-CN" altLang="en-US">
              <a:solidFill>
                <a:srgbClr val="FFFFFF"/>
              </a:solidFill>
              <a:latin typeface="Calibri" panose="020F0502020204030204"/>
              <a:ea typeface="宋体" panose="02010600030101010101" pitchFamily="2" charset="-122"/>
            </a:endParaRPr>
          </a:p>
        </p:txBody>
      </p:sp>
      <p:sp>
        <p:nvSpPr>
          <p:cNvPr id="11" name="文本框 10"/>
          <p:cNvSpPr txBox="1"/>
          <p:nvPr/>
        </p:nvSpPr>
        <p:spPr>
          <a:xfrm>
            <a:off x="2891915" y="1569133"/>
            <a:ext cx="3603777" cy="1177245"/>
          </a:xfrm>
          <a:prstGeom prst="rect">
            <a:avLst/>
          </a:prstGeom>
          <a:noFill/>
        </p:spPr>
        <p:txBody>
          <a:bodyPr wrap="square" lIns="68580" tIns="34290" rIns="68580" bIns="34290" rtlCol="0">
            <a:spAutoFit/>
          </a:bodyPr>
          <a:lstStyle/>
          <a:p>
            <a:r>
              <a:rPr lang="en-US" altLang="zh-CN" sz="7200" dirty="0">
                <a:solidFill>
                  <a:srgbClr val="1A3F6C"/>
                </a:solidFill>
                <a:latin typeface="Impact" panose="020B0806030902050204" pitchFamily="34" charset="0"/>
              </a:rPr>
              <a:t>PART 02</a:t>
            </a:r>
            <a:endParaRPr lang="zh-CN" altLang="en-US" sz="7200" dirty="0">
              <a:solidFill>
                <a:srgbClr val="1A3F6C"/>
              </a:solidFill>
              <a:latin typeface="Impact" panose="020B0806030902050204" pitchFamily="34" charset="0"/>
            </a:endParaRPr>
          </a:p>
        </p:txBody>
      </p:sp>
      <p:sp>
        <p:nvSpPr>
          <p:cNvPr id="12" name="文本框 11"/>
          <p:cNvSpPr txBox="1"/>
          <p:nvPr/>
        </p:nvSpPr>
        <p:spPr>
          <a:xfrm>
            <a:off x="3069571" y="2727255"/>
            <a:ext cx="2486156" cy="521970"/>
          </a:xfrm>
          <a:prstGeom prst="rect">
            <a:avLst/>
          </a:prstGeom>
          <a:noFill/>
        </p:spPr>
        <p:txBody>
          <a:bodyPr wrap="square" rtlCol="0">
            <a:spAutoFit/>
          </a:bodyPr>
          <a:lstStyle/>
          <a:p>
            <a:r>
              <a:rPr lang="zh-CN" altLang="en-US" sz="2800" b="1" dirty="0">
                <a:solidFill>
                  <a:schemeClr val="tx1">
                    <a:lumMod val="75000"/>
                    <a:lumOff val="25000"/>
                  </a:schemeClr>
                </a:solidFill>
                <a:latin typeface="ITC Avant Garde Std Bk" panose="020B0502020202020204" pitchFamily="34" charset="0"/>
              </a:rPr>
              <a:t>系统总体设计</a:t>
            </a:r>
            <a:endParaRPr lang="zh-CN" altLang="en-US" sz="2800" b="1" dirty="0">
              <a:solidFill>
                <a:schemeClr val="tx1">
                  <a:lumMod val="75000"/>
                  <a:lumOff val="25000"/>
                </a:schemeClr>
              </a:solidFill>
              <a:latin typeface="ITC Avant Garde Std Bk" panose="020B0502020202020204" pitchFamily="34" charset="0"/>
            </a:endParaRPr>
          </a:p>
        </p:txBody>
      </p:sp>
      <p:grpSp>
        <p:nvGrpSpPr>
          <p:cNvPr id="14" name="组合 13"/>
          <p:cNvGrpSpPr/>
          <p:nvPr/>
        </p:nvGrpSpPr>
        <p:grpSpPr>
          <a:xfrm>
            <a:off x="1797126" y="1931946"/>
            <a:ext cx="484180" cy="401950"/>
            <a:chOff x="3132963" y="3140191"/>
            <a:chExt cx="645573" cy="535933"/>
          </a:xfrm>
          <a:solidFill>
            <a:srgbClr val="1A3F6C"/>
          </a:solidFill>
        </p:grpSpPr>
        <p:sp>
          <p:nvSpPr>
            <p:cNvPr id="15"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7"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8"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9"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80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28498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1.</a:t>
            </a:r>
            <a:r>
              <a:rPr lang="zh-CN" altLang="en-US" sz="2000" spc="300" dirty="0">
                <a:latin typeface="方正兰亭细黑_GBK" pitchFamily="2" charset="-122"/>
                <a:ea typeface="方正兰亭细黑_GBK" pitchFamily="2" charset="-122"/>
              </a:rPr>
              <a:t>系统结构化设计图</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pic>
        <p:nvPicPr>
          <p:cNvPr id="4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82570" y="1570990"/>
            <a:ext cx="6046470" cy="3423920"/>
          </a:xfrm>
          <a:prstGeom prst="rect">
            <a:avLst/>
          </a:prstGeom>
          <a:noFill/>
          <a:ln>
            <a:noFill/>
          </a:ln>
        </p:spPr>
      </p:pic>
      <p:sp>
        <p:nvSpPr>
          <p:cNvPr id="48" name="文本框 47"/>
          <p:cNvSpPr txBox="1"/>
          <p:nvPr/>
        </p:nvSpPr>
        <p:spPr>
          <a:xfrm>
            <a:off x="180975" y="627380"/>
            <a:ext cx="8647430" cy="1212215"/>
          </a:xfrm>
          <a:prstGeom prst="rect">
            <a:avLst/>
          </a:prstGeom>
          <a:noFill/>
        </p:spPr>
        <p:txBody>
          <a:bodyPr wrap="square" rtlCol="0">
            <a:spAutoFit/>
          </a:bodyPr>
          <a:p>
            <a:r>
              <a:rPr lang="zh-CN" altLang="en-US" b="1"/>
              <a:t>1、注册用户模块：</a:t>
            </a:r>
            <a:endParaRPr lang="zh-CN" altLang="en-US" b="1"/>
          </a:p>
          <a:p>
            <a:pPr>
              <a:lnSpc>
                <a:spcPct val="110000"/>
              </a:lnSpc>
            </a:pPr>
            <a:r>
              <a:rPr lang="en-US" altLang="zh-CN"/>
              <a:t>        </a:t>
            </a:r>
            <a:r>
              <a:rPr lang="zh-CN" altLang="en-US"/>
              <a:t>功能有注册、登录、上传需要识别的图片。</a:t>
            </a:r>
            <a:endParaRPr lang="zh-CN" altLang="en-US"/>
          </a:p>
          <a:p>
            <a:pPr>
              <a:lnSpc>
                <a:spcPct val="110000"/>
              </a:lnSpc>
            </a:pPr>
            <a:r>
              <a:rPr lang="en-US" altLang="zh-CN"/>
              <a:t>        </a:t>
            </a:r>
            <a:r>
              <a:rPr lang="zh-CN" altLang="en-US"/>
              <a:t>其中注册需要手机号、密码和短信验证码；登录需要手机号和密码，用户上传需要识别的图片之后，系统执行图片处理模块。</a:t>
            </a:r>
            <a:endParaRPr lang="zh-CN" altLang="en-US"/>
          </a:p>
          <a:p>
            <a:pPr>
              <a:lnSpc>
                <a:spcPct val="110000"/>
              </a:lnSpc>
            </a:pPr>
            <a:endParaRPr lang="zh-CN" altLang="en-US"/>
          </a:p>
        </p:txBody>
      </p:sp>
      <p:sp>
        <p:nvSpPr>
          <p:cNvPr id="49" name="文本框 48"/>
          <p:cNvSpPr txBox="1"/>
          <p:nvPr/>
        </p:nvSpPr>
        <p:spPr>
          <a:xfrm>
            <a:off x="180975" y="1728470"/>
            <a:ext cx="2444115" cy="3371850"/>
          </a:xfrm>
          <a:prstGeom prst="rect">
            <a:avLst/>
          </a:prstGeom>
          <a:noFill/>
        </p:spPr>
        <p:txBody>
          <a:bodyPr wrap="square" rtlCol="0">
            <a:spAutoFit/>
          </a:bodyPr>
          <a:p>
            <a:r>
              <a:rPr lang="zh-CN" altLang="en-US" b="1">
                <a:sym typeface="+mn-ea"/>
              </a:rPr>
              <a:t>2、图片处理模块：</a:t>
            </a:r>
            <a:endParaRPr lang="zh-CN" altLang="en-US"/>
          </a:p>
          <a:p>
            <a:r>
              <a:rPr lang="en-US" altLang="zh-CN">
                <a:sym typeface="+mn-ea"/>
              </a:rPr>
              <a:t>         </a:t>
            </a:r>
            <a:r>
              <a:rPr lang="zh-CN" altLang="en-US">
                <a:sym typeface="+mn-ea"/>
              </a:rPr>
              <a:t>功能有去除水印、图片格式转换、识别图片信息、提取所需文字信息、结果导出。</a:t>
            </a:r>
            <a:endParaRPr lang="zh-CN" altLang="en-US"/>
          </a:p>
          <a:p>
            <a:pPr>
              <a:lnSpc>
                <a:spcPct val="120000"/>
              </a:lnSpc>
            </a:pPr>
            <a:r>
              <a:rPr lang="en-US" altLang="zh-CN">
                <a:sym typeface="+mn-ea"/>
              </a:rPr>
              <a:t>         </a:t>
            </a:r>
            <a:r>
              <a:rPr lang="zh-CN" altLang="en-US">
                <a:sym typeface="+mn-ea"/>
              </a:rPr>
              <a:t>其中前四个功能模块在用户上传完图片后系统自动执行，结果导出模块可由用户指定导出路径。</a:t>
            </a:r>
            <a:endParaRPr lang="zh-CN" altLang="en-US"/>
          </a:p>
          <a:p>
            <a:r>
              <a:rPr lang="zh-CN" altLang="en-US" b="1">
                <a:sym typeface="+mn-ea"/>
              </a:rPr>
              <a:t>3、管理模块：</a:t>
            </a:r>
            <a:endParaRPr lang="zh-CN" altLang="en-US" b="1"/>
          </a:p>
          <a:p>
            <a:r>
              <a:rPr lang="en-US" altLang="zh-CN">
                <a:sym typeface="+mn-ea"/>
              </a:rPr>
              <a:t>        </a:t>
            </a:r>
            <a:r>
              <a:rPr lang="zh-CN" altLang="en-US">
                <a:sym typeface="+mn-ea"/>
              </a:rPr>
              <a:t>功能有管理用户信息、检查信息提取准确率。</a:t>
            </a:r>
            <a:endParaRPr lang="zh-CN" altLang="en-US"/>
          </a:p>
          <a:p>
            <a:r>
              <a:rPr lang="en-US" altLang="zh-CN">
                <a:sym typeface="+mn-ea"/>
              </a:rPr>
              <a:t>        </a:t>
            </a:r>
            <a:r>
              <a:rPr lang="zh-CN" altLang="en-US">
                <a:sym typeface="+mn-ea"/>
              </a:rPr>
              <a:t>其中管理用户信息模块可执行对用户信息的添加、修改、查询、删除功能。</a:t>
            </a:r>
            <a:endParaRPr lang="zh-CN" altLang="en-US"/>
          </a:p>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34"/>
          <p:cNvSpPr txBox="1"/>
          <p:nvPr/>
        </p:nvSpPr>
        <p:spPr>
          <a:xfrm>
            <a:off x="921657" y="222205"/>
            <a:ext cx="3726180" cy="398780"/>
          </a:xfrm>
          <a:prstGeom prst="rect">
            <a:avLst/>
          </a:prstGeom>
          <a:noFill/>
        </p:spPr>
        <p:txBody>
          <a:bodyPr wrap="none" rtlCol="0">
            <a:spAutoFit/>
          </a:bodyPr>
          <a:lstStyle/>
          <a:p>
            <a:r>
              <a:rPr lang="en-US" altLang="zh-CN" sz="2000" spc="300" dirty="0">
                <a:latin typeface="方正兰亭细黑_GBK" pitchFamily="2" charset="-122"/>
                <a:ea typeface="方正兰亭细黑_GBK" pitchFamily="2" charset="-122"/>
              </a:rPr>
              <a:t>2.</a:t>
            </a:r>
            <a:r>
              <a:rPr lang="zh-CN" altLang="en-US" sz="2000" spc="300" dirty="0">
                <a:latin typeface="方正兰亭细黑_GBK" pitchFamily="2" charset="-122"/>
                <a:ea typeface="方正兰亭细黑_GBK" pitchFamily="2" charset="-122"/>
              </a:rPr>
              <a:t>实体、属性介绍及相关性</a:t>
            </a:r>
            <a:endParaRPr lang="zh-CN" altLang="en-US" sz="2000" spc="300" dirty="0">
              <a:latin typeface="方正兰亭细黑_GBK" pitchFamily="2" charset="-122"/>
              <a:ea typeface="方正兰亭细黑_GBK" pitchFamily="2" charset="-122"/>
            </a:endParaRPr>
          </a:p>
        </p:txBody>
      </p:sp>
      <p:pic>
        <p:nvPicPr>
          <p:cNvPr id="43" name="图片 4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27118" y="150375"/>
            <a:ext cx="1416590" cy="448656"/>
          </a:xfrm>
          <a:prstGeom prst="rect">
            <a:avLst/>
          </a:prstGeom>
        </p:spPr>
      </p:pic>
      <p:grpSp>
        <p:nvGrpSpPr>
          <p:cNvPr id="9" name="组合 8"/>
          <p:cNvGrpSpPr/>
          <p:nvPr/>
        </p:nvGrpSpPr>
        <p:grpSpPr>
          <a:xfrm>
            <a:off x="277495" y="1164590"/>
            <a:ext cx="1130935" cy="1073785"/>
            <a:chOff x="2193191" y="1899415"/>
            <a:chExt cx="2421376" cy="2421376"/>
          </a:xfrm>
          <a:effectLst/>
        </p:grpSpPr>
        <p:sp>
          <p:nvSpPr>
            <p:cNvPr id="10" name="椭圆 9"/>
            <p:cNvSpPr/>
            <p:nvPr/>
          </p:nvSpPr>
          <p:spPr>
            <a:xfrm>
              <a:off x="2193191" y="1899415"/>
              <a:ext cx="2421376" cy="2421376"/>
            </a:xfrm>
            <a:prstGeom prst="ellipse">
              <a:avLst/>
            </a:prstGeom>
            <a:solidFill>
              <a:srgbClr val="1A3F6C"/>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sp>
          <p:nvSpPr>
            <p:cNvPr id="11" name="椭圆 10"/>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3" name="文本框 2"/>
          <p:cNvSpPr txBox="1"/>
          <p:nvPr/>
        </p:nvSpPr>
        <p:spPr>
          <a:xfrm>
            <a:off x="447040" y="1379220"/>
            <a:ext cx="1040130" cy="645160"/>
          </a:xfrm>
          <a:prstGeom prst="rect">
            <a:avLst/>
          </a:prstGeom>
          <a:noFill/>
        </p:spPr>
        <p:txBody>
          <a:bodyPr wrap="square" rtlCol="0">
            <a:spAutoFit/>
          </a:bodyPr>
          <a:p>
            <a:r>
              <a:rPr lang="zh-CN" altLang="en-US" sz="1800" b="1">
                <a:latin typeface="华文楷体" panose="02010600040101010101" charset="-122"/>
                <a:ea typeface="华文楷体" panose="02010600040101010101" charset="-122"/>
              </a:rPr>
              <a:t>实体及属性</a:t>
            </a:r>
            <a:endParaRPr lang="zh-CN" altLang="en-US" sz="1800" b="1">
              <a:latin typeface="华文楷体" panose="02010600040101010101" charset="-122"/>
              <a:ea typeface="华文楷体" panose="02010600040101010101" charset="-122"/>
            </a:endParaRPr>
          </a:p>
        </p:txBody>
      </p:sp>
      <p:grpSp>
        <p:nvGrpSpPr>
          <p:cNvPr id="13" name="组合 12"/>
          <p:cNvGrpSpPr/>
          <p:nvPr/>
        </p:nvGrpSpPr>
        <p:grpSpPr>
          <a:xfrm>
            <a:off x="1670050" y="831850"/>
            <a:ext cx="7312025" cy="1383665"/>
            <a:chOff x="4304043" y="1286668"/>
            <a:chExt cx="3837944" cy="2757793"/>
          </a:xfrm>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1875790" y="853440"/>
            <a:ext cx="7106285" cy="1337945"/>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用户（手机号，密码）</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图片（图片编号，图片）</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企业（企业注册号，企业名称）</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企业信息（企业注册号，类型，住所，法定代表人，注册时间，注册资本，营业期限，经营范围，登记机关，核准时间）</a:t>
            </a:r>
            <a:endParaRPr lang="zh-CN" altLang="en-US" b="1">
              <a:latin typeface="微软雅黑" panose="020B0503020204020204" pitchFamily="34" charset="-122"/>
              <a:ea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rPr>
              <a:t>管理员（账号，密码）</a:t>
            </a:r>
            <a:endParaRPr lang="zh-CN" altLang="en-US" b="1">
              <a:latin typeface="微软雅黑" panose="020B0503020204020204" pitchFamily="34" charset="-122"/>
              <a:ea typeface="微软雅黑" panose="020B0503020204020204" pitchFamily="34" charset="-122"/>
            </a:endParaRPr>
          </a:p>
        </p:txBody>
      </p:sp>
      <p:grpSp>
        <p:nvGrpSpPr>
          <p:cNvPr id="8" name="组合 7"/>
          <p:cNvGrpSpPr/>
          <p:nvPr/>
        </p:nvGrpSpPr>
        <p:grpSpPr>
          <a:xfrm>
            <a:off x="7703820" y="3608070"/>
            <a:ext cx="1130935" cy="1073785"/>
            <a:chOff x="2193191" y="1899415"/>
            <a:chExt cx="2421376" cy="2421376"/>
          </a:xfrm>
          <a:effectLst/>
        </p:grpSpPr>
        <p:sp>
          <p:nvSpPr>
            <p:cNvPr id="12" name="椭圆 11"/>
            <p:cNvSpPr/>
            <p:nvPr/>
          </p:nvSpPr>
          <p:spPr>
            <a:xfrm>
              <a:off x="2193191" y="1899415"/>
              <a:ext cx="2421376" cy="2421376"/>
            </a:xfrm>
            <a:prstGeom prst="ellipse">
              <a:avLst/>
            </a:prstGeom>
            <a:solidFill>
              <a:srgbClr val="1A3F6C"/>
            </a:solidFill>
            <a:ln w="31750">
              <a:gradFill flip="none" rotWithShape="1">
                <a:gsLst>
                  <a:gs pos="0">
                    <a:schemeClr val="bg1">
                      <a:lumMod val="6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sp>
          <p:nvSpPr>
            <p:cNvPr id="16" name="椭圆 15"/>
            <p:cNvSpPr/>
            <p:nvPr/>
          </p:nvSpPr>
          <p:spPr>
            <a:xfrm>
              <a:off x="2345502" y="2051726"/>
              <a:ext cx="2116756" cy="2116756"/>
            </a:xfrm>
            <a:prstGeom prst="ellipse">
              <a:avLst/>
            </a:prstGeom>
            <a:solidFill>
              <a:schemeClr val="bg1">
                <a:lumMod val="95000"/>
              </a:schemeClr>
            </a:solidFill>
            <a:ln w="50800">
              <a:noFill/>
            </a:ln>
            <a:effectLst>
              <a:outerShdw blurRad="165100" dist="88900" dir="2700000" algn="tl" rotWithShape="0">
                <a:schemeClr val="accent3">
                  <a:lumMod val="50000"/>
                  <a:alpha val="64000"/>
                </a:schemeClr>
              </a:outerShdw>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zh-CN" altLang="en-US">
                <a:solidFill>
                  <a:srgbClr val="FFFFFF"/>
                </a:solidFill>
                <a:latin typeface="+mj-ea"/>
                <a:ea typeface="+mj-ea"/>
              </a:endParaRPr>
            </a:p>
          </p:txBody>
        </p:sp>
      </p:grpSp>
      <p:sp>
        <p:nvSpPr>
          <p:cNvPr id="17" name="文本框 16"/>
          <p:cNvSpPr txBox="1"/>
          <p:nvPr/>
        </p:nvSpPr>
        <p:spPr>
          <a:xfrm>
            <a:off x="7794625" y="3684270"/>
            <a:ext cx="1040130" cy="922020"/>
          </a:xfrm>
          <a:prstGeom prst="rect">
            <a:avLst/>
          </a:prstGeom>
          <a:noFill/>
        </p:spPr>
        <p:txBody>
          <a:bodyPr wrap="square" rtlCol="0">
            <a:spAutoFit/>
          </a:bodyPr>
          <a:p>
            <a:r>
              <a:rPr lang="zh-CN" altLang="en-US" sz="1800" b="1">
                <a:latin typeface="华文楷体" panose="02010600040101010101" charset="-122"/>
                <a:ea typeface="华文楷体" panose="02010600040101010101" charset="-122"/>
              </a:rPr>
              <a:t>实体之间的关系</a:t>
            </a:r>
            <a:endParaRPr lang="zh-CN" altLang="en-US" sz="1800" b="1">
              <a:latin typeface="华文楷体" panose="02010600040101010101" charset="-122"/>
              <a:ea typeface="华文楷体" panose="02010600040101010101" charset="-122"/>
            </a:endParaRPr>
          </a:p>
        </p:txBody>
      </p:sp>
      <p:grpSp>
        <p:nvGrpSpPr>
          <p:cNvPr id="21" name="组合 20"/>
          <p:cNvGrpSpPr/>
          <p:nvPr/>
        </p:nvGrpSpPr>
        <p:grpSpPr>
          <a:xfrm>
            <a:off x="356235" y="2635885"/>
            <a:ext cx="7298690" cy="2477135"/>
            <a:chOff x="4449562" y="1749879"/>
            <a:chExt cx="3837944" cy="2764496"/>
          </a:xfrm>
          <a:effectLst>
            <a:outerShdw blurRad="381000" dist="254000" dir="8100000" algn="tr" rotWithShape="0">
              <a:prstClr val="black">
                <a:alpha val="40000"/>
              </a:prstClr>
            </a:outerShdw>
          </a:effectLst>
        </p:grpSpPr>
        <p:sp>
          <p:nvSpPr>
            <p:cNvPr id="24" name="圆角矩形 23"/>
            <p:cNvSpPr/>
            <p:nvPr/>
          </p:nvSpPr>
          <p:spPr>
            <a:xfrm>
              <a:off x="4449562" y="1749879"/>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a:off x="4497449" y="1843253"/>
              <a:ext cx="3742172" cy="2671122"/>
            </a:xfrm>
            <a:prstGeom prst="round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2" name="文本框 21"/>
          <p:cNvSpPr txBox="1"/>
          <p:nvPr/>
        </p:nvSpPr>
        <p:spPr>
          <a:xfrm>
            <a:off x="514985" y="2719705"/>
            <a:ext cx="6868795" cy="2584450"/>
          </a:xfrm>
          <a:prstGeom prst="rect">
            <a:avLst/>
          </a:prstGeom>
          <a:noFill/>
        </p:spPr>
        <p:txBody>
          <a:bodyPr wrap="square" rtlCol="0">
            <a:spAutoFit/>
          </a:bodyPr>
          <a:p>
            <a:r>
              <a:rPr lang="zh-CN" altLang="en-US" b="1">
                <a:solidFill>
                  <a:schemeClr val="bg1"/>
                </a:solidFill>
                <a:latin typeface="微软雅黑" panose="020B0503020204020204" pitchFamily="34" charset="-122"/>
                <a:ea typeface="微软雅黑" panose="020B0503020204020204" pitchFamily="34" charset="-122"/>
              </a:rPr>
              <a:t>用户与图片：</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一个用户可以上传多张图片，而一张图片只能被一个用户上传，因此用户和图片之间是一对多的关系。</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图片和企业：</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一张图片上可提取出一个企业，一个企业只由一张图片来显示，因此图片和企业之间是一对一的关系。</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企业和企业信息：</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一个企业信息只属于一个企业，一个企业只提供一个企业信息，因此企业和企业信息之间是一对一的关系。</a:t>
            </a:r>
            <a:endParaRPr lang="zh-CN" altLang="en-US" b="1">
              <a:solidFill>
                <a:schemeClr val="bg1"/>
              </a:solidFill>
              <a:latin typeface="微软雅黑" panose="020B0503020204020204" pitchFamily="34" charset="-122"/>
              <a:ea typeface="微软雅黑" panose="020B0503020204020204" pitchFamily="34" charset="-122"/>
            </a:endParaRPr>
          </a:p>
          <a:p>
            <a:r>
              <a:rPr lang="zh-CN" altLang="en-US" b="1">
                <a:solidFill>
                  <a:schemeClr val="bg1"/>
                </a:solidFill>
                <a:latin typeface="微软雅黑" panose="020B0503020204020204" pitchFamily="34" charset="-122"/>
                <a:ea typeface="微软雅黑" panose="020B0503020204020204" pitchFamily="34" charset="-122"/>
              </a:rPr>
              <a:t>管理员和用户：一个管理员可以管理多个用户，一个用户可以被多个管理员管理，因此管理员和企业之间是一对多的关系。</a:t>
            </a:r>
            <a:endParaRPr lang="zh-CN" altLang="en-US" b="1">
              <a:solidFill>
                <a:schemeClr val="bg1"/>
              </a:solidFill>
              <a:latin typeface="微软雅黑" panose="020B0503020204020204" pitchFamily="34" charset="-122"/>
              <a:ea typeface="微软雅黑" panose="020B0503020204020204" pitchFamily="34" charset="-122"/>
            </a:endParaRPr>
          </a:p>
          <a:p>
            <a:endParaRPr lang="zh-CN" altLang="en-US"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airplan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2920</Words>
  <Application>WPS 演示</Application>
  <PresentationFormat>全屏显示(16:9)</PresentationFormat>
  <Paragraphs>184</Paragraphs>
  <Slides>24</Slides>
  <Notes>0</Notes>
  <HiddenSlides>0</HiddenSlides>
  <MMClips>1</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24</vt:i4>
      </vt:variant>
    </vt:vector>
  </HeadingPairs>
  <TitlesOfParts>
    <vt:vector size="54" baseType="lpstr">
      <vt:lpstr>Arial</vt:lpstr>
      <vt:lpstr>宋体</vt:lpstr>
      <vt:lpstr>Wingdings</vt:lpstr>
      <vt:lpstr>微软雅黑</vt:lpstr>
      <vt:lpstr>Calibri</vt:lpstr>
      <vt:lpstr>ITC Avant Garde Std XLt</vt:lpstr>
      <vt:lpstr>Yu Gothic UI Light</vt:lpstr>
      <vt:lpstr>ITC Avant Garde Std XLt</vt:lpstr>
      <vt:lpstr>Impact</vt:lpstr>
      <vt:lpstr>ITC Avant Garde Std Bk</vt:lpstr>
      <vt:lpstr>NumberOnly</vt:lpstr>
      <vt:lpstr>方正兰亭细黑_GBK</vt:lpstr>
      <vt:lpstr>黑体</vt:lpstr>
      <vt:lpstr>U.S. 101</vt:lpstr>
      <vt:lpstr>Roboto</vt:lpstr>
      <vt:lpstr>Aller Light</vt:lpstr>
      <vt:lpstr>华文楷体</vt:lpstr>
      <vt:lpstr>Arial Unicode MS</vt:lpstr>
      <vt:lpstr>Calibri Light</vt:lpstr>
      <vt:lpstr>Kozuka Gothic Pro R</vt:lpstr>
      <vt:lpstr>Lato Light</vt:lpstr>
      <vt:lpstr>Calibri</vt:lpstr>
      <vt:lpstr>造字工房悦黑（非商用）常规体</vt:lpstr>
      <vt:lpstr>Times New Roman</vt:lpstr>
      <vt:lpstr>Agency FB</vt:lpstr>
      <vt:lpstr>方正兰亭细黑_GBK_M</vt:lpstr>
      <vt:lpstr>造字工房俊雅锐宋体验版常规体</vt:lpstr>
      <vt:lpstr>Segoe Print</vt:lpstr>
      <vt:lpstr>Yu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崔梦涛</cp:lastModifiedBy>
  <cp:revision>23</cp:revision>
  <dcterms:created xsi:type="dcterms:W3CDTF">2016-11-25T11:25:00Z</dcterms:created>
  <dcterms:modified xsi:type="dcterms:W3CDTF">2021-06-29T02:18:50Z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83E5C18F7EA64B99B459770A5924C6E7</vt:lpwstr>
  </property>
  <property fmtid="{D5CDD505-2E9C-101B-9397-08002B2CF9AE}" pid="3" name="KSOProductBuildVer">
    <vt:lpwstr>2052-11.1.0.10495</vt:lpwstr>
  </property>
</Properties>
</file>